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0"/>
            <a:ext cx="112772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5400" b="1">
                <a:solidFill>
                  <a:srgbClr val="FFFFFF"/>
                </a:solidFill>
              </a:defRPr>
            </a:pPr>
            <a:r>
              <a:t>OpenClaw 产品技术与应用进展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84048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>
                <a:solidFill>
                  <a:srgbClr val="FF8000"/>
                </a:solidFill>
              </a:defRPr>
            </a:pPr>
            <a:r>
              <a:t>自托管 AI 代理网关 | 2026年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什么是 OpenClaw？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37160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200"/>
            </a:pPr>
            <a:r>
              <a:t>• 自托管网关 (Self-hosted Gateway)，运行在用户自有硬件上</a:t>
            </a:r>
          </a:p>
          <a:p>
            <a:pPr>
              <a:spcAft>
                <a:spcPts val="1200"/>
              </a:spcAft>
              <a:defRPr sz="2200"/>
            </a:pPr>
            <a:r>
              <a:t>• 连接多种聊天应用：WhatsApp、Telegram、Discord、iMessage 等</a:t>
            </a:r>
          </a:p>
          <a:p>
            <a:pPr>
              <a:spcAft>
                <a:spcPts val="1200"/>
              </a:spcAft>
              <a:defRPr sz="2200"/>
            </a:pPr>
            <a:r>
              <a:t>• 为 AI 编程代理（如 Pi）提供消息桥梁，随时随地访问 AI 助手</a:t>
            </a:r>
          </a:p>
          <a:p>
            <a:pPr>
              <a:spcAft>
                <a:spcPts val="1200"/>
              </a:spcAft>
              <a:defRPr sz="2200"/>
            </a:pPr>
            <a:r>
              <a:t>• MIT 开源许可，社区驱动</a:t>
            </a:r>
          </a:p>
          <a:p>
            <a:pPr>
              <a:spcAft>
                <a:spcPts val="1200"/>
              </a:spcAft>
              <a:defRPr sz="2200"/>
            </a:pPr>
            <a:r>
              <a:t>• 目标用户：开发者及追求数据控制权的高级用户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核心特性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37160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200"/>
            </a:pPr>
            <a:r>
              <a:t>• 多通道网关：一个 Gateway 同时服务 WhatsApp、Telegram、Discord 等多个平台</a:t>
            </a:r>
          </a:p>
          <a:p>
            <a:pPr>
              <a:spcAft>
                <a:spcPts val="1200"/>
              </a:spcAft>
              <a:defRPr sz="2200"/>
            </a:pPr>
            <a:r>
              <a:t>• 多代理路由：按代理、workspace 或发送者隔离会话</a:t>
            </a:r>
          </a:p>
          <a:p>
            <a:pPr>
              <a:spcAft>
                <a:spcPts val="1200"/>
              </a:spcAft>
              <a:defRPr sz="2200"/>
            </a:pPr>
            <a:r>
              <a:t>• 插件扩展：支持 Mattermost 等更多渠道</a:t>
            </a:r>
          </a:p>
          <a:p>
            <a:pPr>
              <a:spcAft>
                <a:spcPts val="1200"/>
              </a:spcAft>
              <a:defRPr sz="2200"/>
            </a:pPr>
            <a:r>
              <a:t>• 媒体支持：发送和接收图片、音频、文档</a:t>
            </a:r>
          </a:p>
          <a:p>
            <a:pPr>
              <a:spcAft>
                <a:spcPts val="1200"/>
              </a:spcAft>
              <a:defRPr sz="2200"/>
            </a:pPr>
            <a:r>
              <a:t>• Web Control UI：浏览器控制面板进行聊天、配置、会话管理</a:t>
            </a:r>
          </a:p>
          <a:p>
            <a:pPr>
              <a:spcAft>
                <a:spcPts val="1200"/>
              </a:spcAft>
              <a:defRPr sz="2200"/>
            </a:pPr>
            <a:r>
              <a:t>• 移动节点：配对 iOS/Android 设备，实现 Canvas、相机、语音等功能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技术架构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37160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200"/>
            </a:pPr>
            <a:r>
              <a:t>• Gateway 是单一真相来源：管理会话、路由、渠道连接</a:t>
            </a:r>
          </a:p>
          <a:p>
            <a:pPr>
              <a:spcAft>
                <a:spcPts val="1200"/>
              </a:spcAft>
              <a:defRPr sz="2200"/>
            </a:pPr>
            <a:r>
              <a:t>• 支持 Node 24（推荐）或 Node 22 LTS (22.16+)</a:t>
            </a:r>
          </a:p>
          <a:p>
            <a:pPr>
              <a:spcAft>
                <a:spcPts val="1200"/>
              </a:spcAft>
              <a:defRPr sz="2200"/>
            </a:pPr>
            <a:r>
              <a:t>• 本地默认端口：http://127.0.0.1:18789/</a:t>
            </a:r>
          </a:p>
          <a:p>
            <a:pPr>
              <a:spcAft>
                <a:spcPts val="1200"/>
              </a:spcAft>
              <a:defRPr sz="2200"/>
            </a:pPr>
            <a:r>
              <a:t>• 支持远程访问：Web surfaces + Tailscale</a:t>
            </a:r>
          </a:p>
          <a:p>
            <a:pPr>
              <a:spcAft>
                <a:spcPts val="1200"/>
              </a:spcAft>
              <a:defRPr sz="2200"/>
            </a:pPr>
            <a:r>
              <a:t>• 配置存储于 ~/.openclaw/openclaw.json</a:t>
            </a:r>
          </a:p>
          <a:p>
            <a:pPr>
              <a:spcAft>
                <a:spcPts val="1200"/>
              </a:spcAft>
              <a:defRPr sz="2200"/>
            </a:pPr>
            <a:r>
              <a:t>• 可配置允许列表、安全控制、群组提及规则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应用场景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37160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200"/>
            </a:pPr>
            <a:r>
              <a:t>• 个人 AI 助手：通过手机消息随时调用 AI</a:t>
            </a:r>
          </a:p>
          <a:p>
            <a:pPr>
              <a:spcAft>
                <a:spcPts val="1200"/>
              </a:spcAft>
              <a:defRPr sz="2200"/>
            </a:pPr>
            <a:r>
              <a:t>• 开发者工作流：代码辅助、调试支持</a:t>
            </a:r>
          </a:p>
          <a:p>
            <a:pPr>
              <a:spcAft>
                <a:spcPts val="1200"/>
              </a:spcAft>
              <a:defRPr sz="2200"/>
            </a:pPr>
            <a:r>
              <a:t>• 团队协作：多通道集成，统一 AI 服务入口</a:t>
            </a:r>
          </a:p>
          <a:p>
            <a:pPr>
              <a:spcAft>
                <a:spcPts val="1200"/>
              </a:spcAft>
              <a:defRPr sz="2200"/>
            </a:pPr>
            <a:r>
              <a:t>• 移动端集成：iOS/Android 节点实现拍照、语音等端侧能力</a:t>
            </a:r>
          </a:p>
          <a:p>
            <a:pPr>
              <a:spcAft>
                <a:spcPts val="1200"/>
              </a:spcAft>
              <a:defRPr sz="2200"/>
            </a:pPr>
            <a:r>
              <a:t>• 安全敏感场景：数据完全本地存储，无云端依赖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快速开始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37160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200"/>
            </a:pPr>
            <a:r>
              <a:t>• 安装：npm install -g openclaw@latest</a:t>
            </a:r>
          </a:p>
          <a:p>
            <a:pPr>
              <a:spcAft>
                <a:spcPts val="1200"/>
              </a:spcAft>
              <a:defRPr sz="2200"/>
            </a:pPr>
            <a:r>
              <a:t>• 初始化：openclaw onboard --install-daemon</a:t>
            </a:r>
          </a:p>
          <a:p>
            <a:pPr>
              <a:spcAft>
                <a:spcPts val="1200"/>
              </a:spcAft>
              <a:defRPr sz="2200"/>
            </a:pPr>
            <a:r>
              <a:t>• 启动控制台：openclaw dashboard</a:t>
            </a:r>
          </a:p>
          <a:p>
            <a:pPr>
              <a:spcAft>
                <a:spcPts val="1200"/>
              </a:spcAft>
              <a:defRPr sz="2200"/>
            </a:pPr>
            <a:r>
              <a:t>• 或连接通道（如 Telegram）从手机聊天</a:t>
            </a:r>
          </a:p>
          <a:p>
            <a:pPr>
              <a:spcAft>
                <a:spcPts val="1200"/>
              </a:spcAft>
              <a:defRPr sz="2200"/>
            </a:pPr>
            <a:r>
              <a:t>• 推荐使用最新一代最强模型以获得最佳质量和安全性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发展路线图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37160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200"/>
            </a:pPr>
            <a:r>
              <a:t>• 持续扩展插件渠道支持</a:t>
            </a:r>
          </a:p>
          <a:p>
            <a:pPr>
              <a:spcAft>
                <a:spcPts val="1200"/>
              </a:spcAft>
              <a:defRPr sz="2200"/>
            </a:pPr>
            <a:r>
              <a:t>• 增强移动节点能力（Canvas、相机、语音）</a:t>
            </a:r>
          </a:p>
          <a:p>
            <a:pPr>
              <a:spcAft>
                <a:spcPts val="1200"/>
              </a:spcAft>
              <a:defRPr sz="2200"/>
            </a:pPr>
            <a:r>
              <a:t>• 深化多代理路由和会话管理</a:t>
            </a:r>
          </a:p>
          <a:p>
            <a:pPr>
              <a:spcAft>
                <a:spcPts val="1200"/>
              </a:spcAft>
              <a:defRPr sz="2200"/>
            </a:pPr>
            <a:r>
              <a:t>• 加强安全特性：令牌、允许列表、安全控制</a:t>
            </a:r>
          </a:p>
          <a:p>
            <a:pPr>
              <a:spcAft>
                <a:spcPts val="1200"/>
              </a:spcAft>
              <a:defRPr sz="2200"/>
            </a:pPr>
            <a:r>
              <a:t>• 社区驱动的功能迭代与优化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0"/>
            <a:ext cx="112772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5400" b="1">
                <a:solidFill>
                  <a:srgbClr val="FFFFFF"/>
                </a:solidFill>
              </a:defRPr>
            </a:pPr>
            <a:r>
              <a:t>总  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84048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>
                <a:solidFill>
                  <a:srgbClr val="FF8000"/>
                </a:solidFill>
              </a:defRPr>
            </a:pPr>
            <a:r>
              <a:t>让 AI 助手随时随地可用\n数据自主可控 | 体验丝滑流畅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