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 type="screen16x9"/>
  <p:notesSz cx="6858000" cy="9144000"/>
  <p:embeddedFontLst>
    <p:embeddedFont>
      <p:font charset="-122" panose="020B0200000000000000" pitchFamily="34" typeface="Noto Sans SC"/>
      <p:regular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674"/>
  </p:normalViewPr>
  <p:slideViewPr>
    <p:cSldViewPr snapToGrid="0">
      <p:cViewPr varScale="1">
        <p:scale>
          <a:sx n="124" d="100"/>
          <a:sy n="12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4D715-50C3-B803-A8ED-E297CF0F2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D1C8FA-4E74-3C2B-B2E1-90179EE0F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F96F5C-20E8-D5B3-4B51-E00FBA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CA3150-268E-E144-EB8E-C83266A4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C9375F-A225-D342-874D-7AF26BF3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315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FE248-CB53-29A6-B21F-1B9B25DD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CB66B5-34D0-BDE9-5932-0E416504F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9B6BF-E627-7250-3EDA-1287E111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7CADA8-4560-F141-7ED6-BD570DF7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590A53-D30B-FB19-DA4E-56FFB4BEC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172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20F4DD-F736-F394-947B-5741BD745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E099BE-C301-7614-65DF-46D9E84D6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6390-1E46-C21F-75CD-E31A7832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A1DA6-C2F0-C179-3F42-8D6667B9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619AC8-8FAF-9013-7FB4-18456D33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329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5BA219-D050-862C-E65B-9683A367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3736A5-1585-C5FA-D2FE-8F5ED1377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E2F4FD-E8D7-1C42-14C4-121EA0992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03D1D-7811-D79C-3E26-008C6266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5FEE4B-101F-62CC-E69D-F081B97B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714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30E9EE-8C71-67D4-A2BC-53B1069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09279D-06F0-EFDE-9CD6-193A29D31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B3CCE7-DC65-DA1D-3E8E-70130CD6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B74EE2-CD7D-A99C-E5D2-1366E53C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52B1E2-E5C3-92D1-FF78-B950DDC1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582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C4817C-99A1-757B-E4AD-A40320272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17D338-6AC5-3B05-1915-B1578DB8BD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F8E3BF0-2279-8BF3-1C0E-03C9E7BF3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B8EC9A-56DC-2B36-BF93-CCB1A8E3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D304B-FAC1-533F-1456-38E73C2A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6F4D4A-E839-BFE4-78EA-559F4A54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878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C5FF1-6080-2725-74AB-5FF7D3F2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A501C3-38EB-2364-C39C-33279253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EEC63D-4589-C043-285B-B8127689F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8810A47-0A22-AB30-2FCE-43F3C972A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88C72C7-7B09-FD2C-30C5-4350039BA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957867-163A-9E7A-AE92-DDB0D8E1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0928ED-F638-2A81-FAF0-17D14FCA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5BCCDA-B30D-A94D-59C6-47F630253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013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2DB04-0D11-419F-4D88-8EE71954B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CFF8EF7-C3FC-15DF-EB99-F3AFA6C5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A37BA3-FB71-5172-B46A-25DF8DB9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0FED2D-6DE6-4528-CEC4-A1B11500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178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4BDD16-6439-B908-EDD7-E328E0DB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E04F1C-1C5E-FF25-BFF4-A2FD0C4AB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C5C0E4-D1F8-57FC-808D-20A6FC4D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503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43FCD8-D346-D209-27B3-7C09A6E1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47027-3D1C-237E-E4D0-376667F14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04B274-03F4-DFA5-61F7-9E8E0AC98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BAC8FF-DC28-5C76-6936-568A1EF2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62A2AA-F26F-56C5-60C1-F265434C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79CC6C-B836-7CF1-8B26-F26AD143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034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E0D37B-120B-5DC1-45AB-49EAA8B7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5A8308-143D-B013-FA6D-13A508B23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9730FC-073C-5B6F-22E8-FA4523B5C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0007D1-71A0-CD5F-5290-4EB94B79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971ABE-DCFA-3F63-9336-9EBAF490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786D08-7017-BD7F-109B-79A0EF20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1326504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79C2722-3B8C-2065-5AC5-263CFE98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7A3692-2AD9-CE6F-D53F-7845B9B38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51CEA3-90BC-60A3-2BF0-EFFB67E7C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196AE0-833D-16AA-C61D-4401D75F8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FBC43C-0D70-FA29-5981-9056C9645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848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Relationship Id="rId5" Target="../media/image2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5.jpeg" Type="http://schemas.openxmlformats.org/officeDocument/2006/relationships/image"/><Relationship Id="rId4" Target="../media/image26.png" Type="http://schemas.openxmlformats.org/officeDocument/2006/relationships/image"/><Relationship Id="rId5" Target="../media/image27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1.pn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6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066576" y="3154602"/>
            <a:ext cx="2389293" cy="426607"/>
          </a:xfrm>
          <a:prstGeom prst="rect">
            <a:avLst/>
          </a:prstGeom>
          <a:noFill/>
          <a:ln/>
        </p:spPr>
        <p:txBody>
          <a:bodyPr anchor="ctr" rtlCol="false" tIns="33052" lIns="66008" bIns="33052" rIns="66008" anchorCtr="false" vert="horz" wrap="square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>
                <a:solidFill>
                  <a:schemeClr val="accent1">
                    <a:lumMod val="50000"/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汇报人：文小库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7276126" y="4146048"/>
            <a:ext cx="2000309" cy="509467"/>
          </a:xfrm>
          <a:prstGeom prst="rect">
            <a:avLst/>
          </a:prstGeom>
          <a:noFill/>
          <a:ln/>
        </p:spPr>
        <p:txBody>
          <a:bodyPr anchor="ctr" rtlCol="false" tIns="33052" lIns="66008" bIns="33052" rIns="66008" anchorCtr="false" vert="horz" wrap="square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>
                <a:solidFill>
                  <a:schemeClr val="accent1">
                    <a:lumMod val="50000"/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2026-03-22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eyJfdGVtcGxhdGVEYXRhIjp7ImNvbnRlbnRUeXBlIjoiJERhdGUiLCJsaW5lQ291bnQiOiIxIiwid29yZENvdW50IjoiNSJ9LCJ0YWciOiJub0VkaXQifQ==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993670" y="321814"/>
            <a:ext cx="10204661" cy="1730541"/>
          </a:xfrm>
          <a:prstGeom prst="rect">
            <a:avLst/>
          </a:prstGeom>
          <a:ln/>
        </p:spPr>
        <p:txBody>
          <a:bodyPr anchor="ctr" rtlCol="false" lIns="91440" rIns="91440" tIns="45720" bIns="45720" anchorCtr="true" vert="horz" wrap="square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true" sz="4950">
                <a:solidFill>
                  <a:srgbClr val="4E1B0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恐龙成长史：从三叠纪到白垩纪的演化历程
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eyJfdGVtcGxhdGVEYXRhIjp7ImNvbnRlbnRUeXBlIjoiJHRpdGxlIiwibGluZUNvdW50IjoiMiIsIndvcmRDb3VudCI6IjE0In0sInRhZyI6IiR0aXRsZSJ9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eyJtZCI6IuaBkOm+meaIkOmVv+WPsu+8muS7juS4ieWPoOe6quWIsOeZveWeqee6queahOa8lOWMluWOhueoi1xuIiwidHBsaWQiOiI4OSIsInRwbE5hbWUiOiJ0aXRsZV84OWNhcnRvb24iLCJlZGl0ZWQiOiJmYWxzZSJ9</bd:templateData>
    </p:ext>
  </p:extLst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4915035" y="4715149"/>
            <a:ext cx="6480577" cy="1472880"/>
          </a:xfrm>
          <a:prstGeom prst="roundRect">
            <a:avLst>
              <a:gd fmla="val 16667" name="adj"/>
            </a:avLst>
          </a:prstGeom>
          <a:solidFill>
            <a:schemeClr val="l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4918415" y="3060483"/>
            <a:ext cx="6480577" cy="1472880"/>
          </a:xfrm>
          <a:prstGeom prst="roundRect">
            <a:avLst>
              <a:gd fmla="val 16667" name="adj"/>
            </a:avLst>
          </a:prstGeom>
          <a:solidFill>
            <a:schemeClr val="l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4" id="4"/>
          <p:cNvSpPr/>
          <p:nvPr/>
        </p:nvSpPr>
        <p:spPr>
          <a:xfrm rot="0">
            <a:off x="3999788" y="1823026"/>
            <a:ext cx="891411" cy="3949143"/>
          </a:xfrm>
          <a:custGeom>
            <a:avLst/>
            <a:gdLst/>
            <a:ahLst/>
            <a:cxnLst/>
            <a:rect r="r" b="b" t="t" l="l"/>
            <a:pathLst>
              <a:path h="3949143" w="891411">
                <a:moveTo>
                  <a:pt x="891411" y="0"/>
                </a:moveTo>
                <a:quadBezTo>
                  <a:pt x="445706" y="0"/>
                  <a:pt x="445706" y="394914"/>
                </a:quadBezTo>
                <a:lnTo>
                  <a:pt x="445706" y="1579657"/>
                </a:lnTo>
                <a:quadBezTo>
                  <a:pt x="445706" y="1974572"/>
                  <a:pt x="0" y="1974572"/>
                </a:quadBezTo>
                <a:quadBezTo>
                  <a:pt x="445706" y="1974572"/>
                  <a:pt x="445706" y="2369486"/>
                </a:quadBezTo>
                <a:lnTo>
                  <a:pt x="445706" y="3554229"/>
                </a:lnTo>
                <a:quadBezTo>
                  <a:pt x="445706" y="3949143"/>
                  <a:pt x="891411" y="3949143"/>
                </a:quadBezTo>
              </a:path>
            </a:pathLst>
          </a:custGeom>
          <a:noFill/>
          <a:ln w="127000">
            <a:gradFill>
              <a:gsLst>
                <a:gs pos="0">
                  <a:schemeClr val="accent1">
                    <a:alpha val="0"/>
                    <a:lumMod val="5000"/>
                    <a:lumOff val="95000"/>
                  </a:schemeClr>
                </a:gs>
                <a:gs pos="62000">
                  <a:schemeClr val="accent1">
                    <a:alpha val="20000"/>
                  </a:schemeClr>
                </a:gs>
                <a:gs pos="100000">
                  <a:schemeClr val="accent1">
                    <a:alpha val="20000"/>
                    <a:lumMod val="40000"/>
                    <a:lumOff val="60000"/>
                  </a:schemeClr>
                </a:gs>
              </a:gsLst>
              <a:lin ang="10800000"/>
            </a:gra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侏罗纪生态系统的特点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829525" y="2300544"/>
            <a:ext cx="2994106" cy="2994106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7" id="7"/>
          <p:cNvSpPr/>
          <p:nvPr/>
        </p:nvSpPr>
        <p:spPr>
          <a:xfrm rot="0">
            <a:off x="1015825" y="2486844"/>
            <a:ext cx="2621506" cy="2621506"/>
          </a:xfrm>
          <a:prstGeom prst="ellipse">
            <a:avLst/>
          </a:pr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21875" r="21875"/>
          <a:stretch>
            <a:fillRect/>
          </a:stretch>
        </p:blipFill>
        <p:spPr>
          <a:xfrm rot="0" flipH="false">
            <a:off x="1147718" y="2618737"/>
            <a:ext cx="2357721" cy="2357721"/>
          </a:xfrm>
          <a:prstGeom prst="ellipse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9" id="9"/>
          <p:cNvSpPr/>
          <p:nvPr/>
        </p:nvSpPr>
        <p:spPr>
          <a:xfrm rot="0">
            <a:off x="4929622" y="1421605"/>
            <a:ext cx="6480577" cy="1472880"/>
          </a:xfrm>
          <a:prstGeom prst="roundRect">
            <a:avLst>
              <a:gd fmla="val 16667" name="adj"/>
            </a:avLst>
          </a:prstGeom>
          <a:solidFill>
            <a:schemeClr val="l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0" id="10"/>
          <p:cNvSpPr/>
          <p:nvPr/>
        </p:nvSpPr>
        <p:spPr>
          <a:xfrm rot="0">
            <a:off x="5163786" y="1545356"/>
            <a:ext cx="4410330" cy="49255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植被-恐龙协同演化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eyJfdGVtcGxhdGVEYXRhIjp7ImNvbnRlbnRUeXBlIjoiJGl0ZW0xX3RpdGxlIiwibGluZUNvdW50IjoiMSIsIndvcmRDb3VudCI6IjEyIn0sInRhZyI6IiRpdGVtMV90aXRsZSJ9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5135211" y="2009338"/>
            <a:ext cx="5964430" cy="609398"/>
          </a:xfrm>
          <a:prstGeom prst="rect">
            <a:avLst/>
          </a:prstGeom>
          <a:ln/>
        </p:spPr>
        <p:txBody>
          <a:bodyPr anchor="t" rtlCol="false" lIns="7620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针叶林扩张促使蜥脚类演化厚珐琅质牙齿（达700µm），同时蕨类草原维持原蜥脚类最后生存空间，形成阶梯式植被利用格局。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eyJfdGVtcGxhdGVEYXRhIjp7ImNvbnRlbnRUeXBlIjoiJGl0ZW0xX2MiLCJsaW5lQ291bnQiOiIyIiwid29yZENvdW50IjoiMzMifSwidGFnIjoiJGl0ZW0xX2MifQ==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5124004" y="3648216"/>
            <a:ext cx="5964430" cy="609398"/>
          </a:xfrm>
          <a:prstGeom prst="rect">
            <a:avLst/>
          </a:prstGeom>
          <a:ln/>
        </p:spPr>
        <p:txBody>
          <a:bodyPr anchor="t" rtlCol="false" lIns="7620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蜥脚类突破陆地动物体型上限，阿根廷龙体重达100吨，其柱状四肢骨密度比现代大象高30%，关节面具有特殊减震结构。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eyJfdGVtcGxhdGVEYXRhIjp7ImNvbnRlbnRUeXBlIjoiJGl0ZW0yX2MiLCJsaW5lQ291bnQiOiIyIiwid29yZENvdW50IjoiMzMifSwidGFnIjoiJGl0ZW0yX2MifQ==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5120625" y="5302882"/>
            <a:ext cx="5964430" cy="609398"/>
          </a:xfrm>
          <a:prstGeom prst="rect">
            <a:avLst/>
          </a:prstGeom>
          <a:ln/>
        </p:spPr>
        <p:txBody>
          <a:bodyPr anchor="t" rtlCol="false" lIns="7620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氧同位素分析显示蜥脚类栖息地年均温18-25℃，其呼吸系统依赖外部热环境，导致无法扩散至高纬度寒冷区域。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eyJfdGVtcGxhdGVEYXRhIjp7ImNvbnRlbnRUeXBlIjoiJGl0ZW0zX2MiLCJsaW5lQ291bnQiOiIyIiwid29yZENvdW50IjoiMzMifSwidGFnIjoiJGl0ZW0zX2MifQ==</bd:templateData>
          </p:ext>
        </p:extLst>
      </p:sp>
      <p:sp>
        <p:nvSpPr>
          <p:cNvPr name="AutoShape 14" id="14"/>
          <p:cNvSpPr/>
          <p:nvPr/>
        </p:nvSpPr>
        <p:spPr>
          <a:xfrm rot="0">
            <a:off x="10540951" y="1696385"/>
            <a:ext cx="190500" cy="190500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5" id="15"/>
          <p:cNvSpPr/>
          <p:nvPr/>
        </p:nvSpPr>
        <p:spPr>
          <a:xfrm rot="0">
            <a:off x="10674301" y="1696385"/>
            <a:ext cx="190500" cy="190500"/>
          </a:xfrm>
          <a:prstGeom prst="ellipse">
            <a:avLst/>
          </a:prstGeom>
          <a:solidFill>
            <a:schemeClr val="accent1">
              <a:alpha val="10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6" id="16"/>
          <p:cNvSpPr/>
          <p:nvPr/>
        </p:nvSpPr>
        <p:spPr>
          <a:xfrm rot="0">
            <a:off x="10807651" y="1696385"/>
            <a:ext cx="190500" cy="190500"/>
          </a:xfrm>
          <a:prstGeom prst="ellipse">
            <a:avLst/>
          </a:prstGeom>
          <a:solidFill>
            <a:schemeClr val="accent1">
              <a:alpha val="100000"/>
              <a:lumMod val="5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7" id="17"/>
          <p:cNvSpPr/>
          <p:nvPr/>
        </p:nvSpPr>
        <p:spPr>
          <a:xfrm rot="0">
            <a:off x="10540951" y="3335263"/>
            <a:ext cx="190500" cy="190500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8" id="18"/>
          <p:cNvSpPr/>
          <p:nvPr/>
        </p:nvSpPr>
        <p:spPr>
          <a:xfrm rot="0">
            <a:off x="10674301" y="3335263"/>
            <a:ext cx="190500" cy="190500"/>
          </a:xfrm>
          <a:prstGeom prst="ellipse">
            <a:avLst/>
          </a:prstGeom>
          <a:solidFill>
            <a:schemeClr val="accent1">
              <a:alpha val="10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9" id="19"/>
          <p:cNvSpPr/>
          <p:nvPr/>
        </p:nvSpPr>
        <p:spPr>
          <a:xfrm rot="0">
            <a:off x="10807651" y="3335263"/>
            <a:ext cx="190500" cy="190500"/>
          </a:xfrm>
          <a:prstGeom prst="ellipse">
            <a:avLst/>
          </a:prstGeom>
          <a:solidFill>
            <a:schemeClr val="accent1">
              <a:alpha val="100000"/>
              <a:lumMod val="5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20" id="20"/>
          <p:cNvSpPr/>
          <p:nvPr/>
        </p:nvSpPr>
        <p:spPr>
          <a:xfrm rot="0">
            <a:off x="10588296" y="4989928"/>
            <a:ext cx="190500" cy="190500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21" id="21"/>
          <p:cNvSpPr/>
          <p:nvPr/>
        </p:nvSpPr>
        <p:spPr>
          <a:xfrm rot="0">
            <a:off x="10721646" y="4989928"/>
            <a:ext cx="190500" cy="190500"/>
          </a:xfrm>
          <a:prstGeom prst="ellipse">
            <a:avLst/>
          </a:prstGeom>
          <a:solidFill>
            <a:schemeClr val="accent1">
              <a:alpha val="10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22" id="22"/>
          <p:cNvSpPr/>
          <p:nvPr/>
        </p:nvSpPr>
        <p:spPr>
          <a:xfrm rot="0">
            <a:off x="10854996" y="4989928"/>
            <a:ext cx="190500" cy="190500"/>
          </a:xfrm>
          <a:prstGeom prst="ellipse">
            <a:avLst/>
          </a:prstGeom>
          <a:solidFill>
            <a:schemeClr val="accent1">
              <a:alpha val="100000"/>
              <a:lumMod val="5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23" id="23"/>
          <p:cNvSpPr/>
          <p:nvPr/>
        </p:nvSpPr>
        <p:spPr>
          <a:xfrm rot="0">
            <a:off x="5163786" y="3184234"/>
            <a:ext cx="4410330" cy="49255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2400">
                <a:solidFill>
                  <a:schemeClr val="accent4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陆生巨型化极限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eyJfdGVtcGxhdGVEYXRhIjp7ImNvbnRlbnRUeXBlIjoiJGl0ZW0yX3RpdGxlIiwibGluZUNvdW50IjoiMSIsIndvcmRDb3VudCI6IjEyIn0sInRhZyI6IiRpdGVtMl90aXRsZSJ9</bd:templateData>
          </p:ext>
        </p:extLst>
      </p:sp>
      <p:sp>
        <p:nvSpPr>
          <p:cNvPr name="AutoShape 24" id="24"/>
          <p:cNvSpPr/>
          <p:nvPr/>
        </p:nvSpPr>
        <p:spPr>
          <a:xfrm rot="0">
            <a:off x="5163786" y="4862072"/>
            <a:ext cx="4410330" cy="49255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2400">
                <a:solidFill>
                  <a:schemeClr val="accent6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气候驱动分布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eyJfdGVtcGxhdGVEYXRhIjp7ImNvbnRlbnRUeXBlIjoiJGl0ZW0zX3RpdGxlIiwibGluZUNvdW50IjoiMSIsIndvcmRDb3VudCI6IjEyIn0sInRhZyI6IiRpdGVtM190aXRsZSJ9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S+j+e9l+e6queUn+aAgeezu+e7n+eahOeJueeCuVxuIyMjIOakjeiiqy3mgZDpvpnljY/lkIzmvJTljJZcbumSiOWPtuael+aJqeW8oOS/g+S9v+icpeiEmuexu+a8lOWMluWOmuePkOeQhei0qOeJmem9v++8iOi+vjcwMMK1be+8ie+8jOWQjOaXtuiVqOexu+iNieWOn+e7tOaMgeWOn+icpeiEmuexu+acgOWQjueUn+WtmOepuumXtO+8jOW9ouaIkOmYtuair+W8j+akjeiiq+WIqeeUqOagvOWxgOOAglxuIyMjIOmZhueUn+W3qOWei+WMluaegemZkFxu6Jyl6ISa57G756qB56C06ZmG5Zyw5Yqo54mp5L2T5Z6L5LiK6ZmQ77yM6Zi/5qC55bu36b6Z5L2T6YeN6L6+MTAw5ZCo77yM5YW25p+x54q25Zub6IKi6aqo5a+G5bqm5q+U546w5Luj5aSn6LGh6auYMzAl77yM5YWz6IqC6Z2i5YW35pyJ54m55q6K5YeP6ZyH57uT5p6E44CCXG4jIyMg5rCU5YCZ6amx5Yqo5YiG5biDXG7msKflkIzkvY3ntKDliIbmnpDmmL7npLronKXohJrnsbvmoJbmga/lnLDlubTlnYfmuKkxOC0yNeKEg++8jOWFtuWRvOWQuOezu+e7n+S+nei1luWklumDqOeDreeOr+Wig++8jOWvvOiHtOaXoOazleaJqeaVo+iHs+mrmOe6rOW6puWvkuWGt+WMuuWfn+OAgiIsInRwbGlkIjoiODkiLCJ0cGxOYW1lIjoibGlzdDNfMjAyNTA3MDEwNiIsImVkaXRlZCI6ImZhbHNlIn0=</bd:templateData>
    </p:ext>
  </p:extLst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492149" y="1281560"/>
            <a:ext cx="2333814" cy="1522429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b="true" sz="5400">
                <a:solidFill>
                  <a:srgbClr val="D2753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eyJfdGVtcGxhdGVEYXRhIjp7ImNvbnRlbnRUeXBlIjoiJG51bWJlciIsImxpbmVDb3VudCI6IjEiLCJ3b3JkQ291bnQiOiIyIn0sInRhZyI6Im5vRWRpdCJ9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156304" y="3361238"/>
            <a:ext cx="5807957" cy="1376606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4050">
                <a:solidFill>
                  <a:srgbClr val="4E1B0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白垩纪：恐龙的多样化发展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eyJfdGVtcGxhdGVEYXRhIjp7ImNvbnRlbnRUeXBlIjoiJHRpdGxlIiwibGluZUNvdW50IjoiMiIsIndvcmRDb3VudCI6IjkifSwidGFnIjoiJHRpdGxlIn0=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eyJtZCI6IiMjIOeZveWeqee6qu+8muaBkOm+meeahOWkmuagt+WMluWPkeWxlSIsInRwbGlkIjoiODkiLCJ0cGxOYW1lIjoiaDJ0aXRsZV84OWNhcnRvb24iLCJlZGl0ZWQiOiJmYWxzZSJ9</bd:templateData>
    </p:ext>
  </p:extLst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27936" r="27936"/>
          <a:stretch>
            <a:fillRect/>
          </a:stretch>
        </p:blipFill>
        <p:spPr>
          <a:xfrm rot="0">
            <a:off x="615557" y="1293101"/>
            <a:ext cx="3938036" cy="5250714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3" id="3"/>
          <p:cNvSpPr/>
          <p:nvPr/>
        </p:nvSpPr>
        <p:spPr>
          <a:xfrm rot="0">
            <a:off x="4232060" y="1718638"/>
            <a:ext cx="7211308" cy="4522346"/>
          </a:xfrm>
          <a:prstGeom prst="roundRect">
            <a:avLst>
              <a:gd fmla="val 4504" name="adj"/>
            </a:avLst>
          </a:prstGeom>
          <a:solidFill>
            <a:schemeClr val="lt2">
              <a:alpha val="100000"/>
            </a:schemeClr>
          </a:solidFill>
          <a:ln/>
          <a:effectLst>
            <a:outerShdw dir="0" blurRad="381000" dist="0">
              <a:srgbClr val="000000">
                <a:alpha val="7000"/>
              </a:srgbClr>
            </a:outerShdw>
          </a:effectLst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4599214" y="2625365"/>
            <a:ext cx="6477000" cy="1257743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早期角龙类如隐龙体长仅1-2米且无角，两足行走；晚期演化出三角龙等9米巨兽，四足行走并发展出复杂角状结构和骨质颈盾。颅腔研究表明，体型增大伴随听觉、嗅觉及认知能力退化，可能与减少捕食压力有关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eyJfdGVtcGxhdGVEYXRhIjp7ImNvbnRlbnRUeXBlIjoiJGl0ZW0xX2MiLCJsaW5lQ291bnQiOiIzIiwid29yZENvdW50IjoiMzIifSwidGFnIjoiJGl0ZW0xX2MifQ==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4599214" y="2143575"/>
            <a:ext cx="6477000" cy="645267"/>
          </a:xfrm>
          <a:prstGeom prst="rect">
            <a:avLst/>
          </a:prstGeom>
          <a:ln/>
        </p:spPr>
        <p:txBody>
          <a:bodyPr anchor="b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角龙类体型演化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eyJfdGVtcGxhdGVEYXRhIjp7ImNvbnRlbnRUeXBlIjoiJGl0ZW0xX3RpdGxlIiwibGluZUNvdW50IjoiMSIsIndvcmRDb3VudCI6IjE5In0sInRhZyI6IiRpdGVtMV90aXRsZSJ9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4599214" y="4589063"/>
            <a:ext cx="6477000" cy="1271524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以扁平喙状嘴部为特征，发展出多种齿列结构适应不同植被。部分种类如埃德蒙顿龙形成复杂鼻腔结构，可能用于发声交流或温度调节，群体化石发现暗示其具有高度社会性。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eyJfdGVtcGxhdGVEYXRhIjp7ImNvbnRlbnRUeXBlIjoiJGl0ZW0yX2MiLCJsaW5lQ291bnQiOiIzIiwid29yZENvdW50IjoiMzIifSwidGFnIjoiJGl0ZW0yX2MifQ==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4599214" y="4153214"/>
            <a:ext cx="6477000" cy="645267"/>
          </a:xfrm>
          <a:prstGeom prst="rect">
            <a:avLst/>
          </a:prstGeom>
          <a:ln/>
        </p:spPr>
        <p:txBody>
          <a:bodyPr anchor="b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鸭嘴龙类适应性辐射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eyJfdGVtcGxhdGVEYXRhIjp7ImNvbnRlbnRUeXBlIjoiJGl0ZW0yX3RpdGxlIiwibGluZUNvdW50IjoiMSIsIndvcmRDb3VudCI6IjE5In0sInRhZyI6IiRpdGVtMl90aXRsZSJ9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角龙类与鸭嘴龙类的兴起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inkum+meexu+S4jum4reWYtOm+meexu+eahOWFtOi1t1xuIyMjIOinkum+meexu+S9k+Wei+a8lOWMllxu5pep5pyf6KeS6b6Z57G75aaC6ZqQ6b6Z5L2T6ZW/5LuFMS0y57Gz5LiU5peg6KeS77yM5Lik6Laz6KGM6LWw77yb5pma5pyf5ryU5YyW5Ye65LiJ6KeS6b6Z562JOeexs+W3qOWFve+8jOWbm+i2s+ihjOi1sOW5tuWPkeWxleWHuuWkjeadguinkueKtue7k+aehOWSjOmqqOi0qOmiiOebvuOAgumiheiFlOeglOeptuihqOaYju+8jOS9k+Wei+WinuWkp+S8tOmaj+WQrOinieOAgeWXheinieWPiuiupOefpeiDveWKm+mAgOWMlu+8jOWPr+iDveS4juWHj+WwkeaNlemjn+WOi+WKm+acieWFs+OAglxuIyMjIOm4reWYtOm+meexu+mAguW6lOaAp+i+kOWwhFxu5Lul5omB5bmz5ZaZ54q25Zi06YOo5Li654m55b6B77yM5Y+R5bGV5Ye65aSa56eN6b2/5YiX57uT5p6E6YCC5bqU5LiN5ZCM5qSN6KKr44CC6YOo5YiG56eN57G75aaC5Z+D5b636JKZ6aG/6b6Z5b2i5oiQ5aSN5p2C6by76IWU57uT5p6E77yM5Y+v6IO955So5LqO5Y+R5aOw5Lqk5rWB5oiW5rip5bqm6LCD6IqC77yM576k5L2T5YyW55+z5Y+R546w5pqX56S65YW25YW35pyJ6auY5bqm56S+5Lya5oCn44CCIiwidHBsaWQiOiI4OSIsInRwbE5hbWUiOiJsaXN0Ml9JbWcwIiwiZWRpdGVkIjoiZmFsc2UifQ==</bd:templateData>
    </p:ext>
  </p:extLst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白垩纪鸟类与恐龙的关系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34625" r="34625"/>
          <a:stretch>
            <a:fillRect/>
          </a:stretch>
        </p:blipFill>
        <p:spPr>
          <a:xfrm rot="0">
            <a:off x="1466885" y="2187982"/>
            <a:ext cx="2739046" cy="2739046"/>
          </a:xfrm>
          <a:prstGeom prst="ellipse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Freeform 4" id="4"/>
          <p:cNvSpPr/>
          <p:nvPr/>
        </p:nvSpPr>
        <p:spPr>
          <a:xfrm rot="0">
            <a:off x="4509171" y="1790522"/>
            <a:ext cx="583851" cy="3533966"/>
          </a:xfrm>
          <a:custGeom>
            <a:avLst/>
            <a:gdLst/>
            <a:ahLst/>
            <a:cxnLst/>
            <a:rect r="r" b="b" t="t" l="l"/>
            <a:pathLst>
              <a:path h="3533966" w="583851">
                <a:moveTo>
                  <a:pt x="583851" y="0"/>
                </a:moveTo>
                <a:quadBezTo>
                  <a:pt x="291925" y="0"/>
                  <a:pt x="291925" y="353397"/>
                </a:quadBezTo>
                <a:lnTo>
                  <a:pt x="291925" y="1413586"/>
                </a:lnTo>
                <a:quadBezTo>
                  <a:pt x="291925" y="1766983"/>
                  <a:pt x="0" y="1766983"/>
                </a:quadBezTo>
                <a:quadBezTo>
                  <a:pt x="291925" y="1766983"/>
                  <a:pt x="291925" y="2120379"/>
                </a:quadBezTo>
                <a:lnTo>
                  <a:pt x="291925" y="3180569"/>
                </a:lnTo>
                <a:quadBezTo>
                  <a:pt x="291925" y="3533966"/>
                  <a:pt x="583851" y="3533966"/>
                </a:quadBezTo>
              </a:path>
            </a:pathLst>
          </a:cu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5347614" y="5067201"/>
            <a:ext cx="5299568" cy="468573"/>
          </a:xfrm>
          <a:prstGeom prst="roundRect">
            <a:avLst>
              <a:gd fmla="val 50000" name="adj"/>
            </a:avLst>
          </a:prstGeom>
          <a:solidFill>
            <a:schemeClr val="accent3">
              <a:alpha val="100000"/>
              <a:lumMod val="5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6414867" y="5045544"/>
            <a:ext cx="3165062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生态位替代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eyJfdGVtcGxhdGVEYXRhIjp7ImNvbnRlbnRUeXBlIjoiJGl0ZW0zX3RpdGxlIiwibGluZUNvdW50IjoiMSIsIndvcmRDb3VudCI6IjEyIn0sInRhZyI6IiRpdGVtM190aXRsZSJ9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5452715" y="5573201"/>
            <a:ext cx="5194466" cy="964797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14999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早期鸟类如孔子鸟占据树栖生态位，其角质喙和退化牙齿显示食性分化，与翼龙类形成竞争并最终在后白垩纪占据空中主导地位。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eyJfdGVtcGxhdGVEYXRhIjp7ImNvbnRlbnRUeXBlIjoiJGl0ZW0zX2MiLCJsaW5lQ291bnQiOiIzIiwid29yZENvdW50IjoiMjgifSwidGFnIjoiJGl0ZW0zX2MifQ==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5347614" y="3298365"/>
            <a:ext cx="5299568" cy="468573"/>
          </a:xfrm>
          <a:prstGeom prst="roundRect">
            <a:avLst>
              <a:gd fmla="val 50000" name="adj"/>
            </a:avLst>
          </a:prstGeom>
          <a:solidFill>
            <a:schemeClr val="accent2">
              <a:alpha val="10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9" id="9"/>
          <p:cNvSpPr/>
          <p:nvPr/>
        </p:nvSpPr>
        <p:spPr>
          <a:xfrm rot="0">
            <a:off x="6414867" y="3276708"/>
            <a:ext cx="3165062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关键适应特征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eyJfdGVtcGxhdGVEYXRhIjp7ImNvbnRlbnRUeXBlIjoiJGl0ZW0yX3RpdGxlIiwibGluZUNvdW50IjoiMSIsIndvcmRDb3VudCI6IjEyIn0sInRhZyI6IiRpdGVtMl90aXRsZSJ9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5452715" y="3804364"/>
            <a:ext cx="5194466" cy="1061273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14999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幸存的小型兽脚类通过体型迷你化、食性杂化（昆虫/种子）躲过白垩纪末灭绝事件，其快速代谢率和羽毛保温能力为恒温演化奠定基础，最终衍生出现代鸟类的祖先类群。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eyJfdGVtcGxhdGVEYXRhIjp7ImNvbnRlbnRUeXBlIjoiJGl0ZW0yX2MiLCJsaW5lQ291bnQiOiI0Iiwid29yZENvdW50IjoiMjgifSwidGFnIjoiJGl0ZW0yX2MifQ==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5347614" y="1556561"/>
            <a:ext cx="5299568" cy="468573"/>
          </a:xfrm>
          <a:prstGeom prst="roundRect">
            <a:avLst>
              <a:gd fmla="val 50000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2" id="12"/>
          <p:cNvSpPr/>
          <p:nvPr/>
        </p:nvSpPr>
        <p:spPr>
          <a:xfrm rot="0">
            <a:off x="6414867" y="1534903"/>
            <a:ext cx="3165062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兽脚类恐龙起源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eyJfdGVtcGxhdGVEYXRhIjp7ImNvbnRlbnRUeXBlIjoiJGl0ZW0xX3RpdGxlIiwibGluZUNvdW50IjoiMSIsIndvcmRDb3VudCI6IjEyIn0sInRhZyI6IiRpdGVtMV90aXRsZSJ9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5452715" y="2062560"/>
            <a:ext cx="5194466" cy="1057947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14999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小型兽脚类如驰龙科与鸟类共享羽毛、中空骨骼等特征，中国发现的带羽恐龙化石（如小盗龙）为演化过渡提供直接证据。这些恐龙已具备初步滑翔能力，前肢结构向翅膀转化。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eyJfdGVtcGxhdGVEYXRhIjp7ImNvbnRlbnRUeXBlIjoiJGl0ZW0xX2MiLCJsaW5lQ291bnQiOiI0Iiwid29yZENvdW50IjoiMjgifSwidGFnIjoiJGl0ZW0xX2MifQ==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eZveWeqee6qum4n+exu+S4juaBkOm+meeahOWFs+ezu1xuIyMjIOWFveiEmuexu+aBkOm+mei1t+a6kFxu5bCP5Z6L5YW96ISa57G75aaC6amw6b6Z56eR5LiO6bif57G75YWx5Lqr57695q+b44CB5Lit56m66aqo6aq8562J54m55b6B77yM5Lit5Zu95Y+R546w55qE5bim57695oGQ6b6Z5YyW55+z77yI5aaC5bCP55uX6b6Z77yJ5Li65ryU5YyW6L+H5rih5o+Q5L6b55u05o6l6K+B5o2u44CC6L+Z5Lqb5oGQ6b6Z5bey5YW35aSH5Yid5q2l5ruR57+U6IO95Yqb77yM5YmN6IKi57uT5p6E5ZCR57+F6IaA6L2s5YyW44CCXG4jIyMg5YWz6ZSu6YCC5bqU54m55b6BXG7lubjlrZjnmoTlsI/lnovlhb3ohJrnsbvpgJrov4fkvZPlnovov7fkvaDljJbjgIHpo5/mgKfmnYLljJbvvIjmmIbomasv56eN5a2Q77yJ6Lqy6L+H55m95Z6p57qq5pyr54Gt57ud5LqL5Lu277yM5YW25b+r6YCf5Luj6LCi546H5ZKM57695q+b5L+d5rip6IO95Yqb5Li65oGS5rip5ryU5YyW5aWg5a6a5Z+656GA77yM5pyA57uI6KGN55Sf5Ye6546w5Luj6bif57G755qE56WW5YWI57G7576k44CCXG4jIyMg55Sf5oCB5L2N5pu/5LujXG7ml6nmnJ/puJ/nsbvlpoLlrZTlrZDpuJ/ljaDmja7moJHmoJbnlJ/mgIHkvY3vvIzlhbbop5LotKjllpnlkozpgIDljJbniZnpvb/mmL7npLrpo5/mgKfliIbljJbvvIzkuI7nv7zpvpnnsbvlvaLmiJDnq57kuonlubbmnIDnu4jlnKjlkI7nmb3lnqnnuqrljaDmja7nqbrkuK3kuLvlr7zlnLDkvY3jgIIiLCJ0cGxpZCI6Ijg5IiwidHBsTmFtZSI6Imxpc3QzXzIwMjUwNjI2MDkiLCJlZGl0ZWQiOiJmYWxzZSJ9</bd:templateData>
    </p:ext>
  </p:extLst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rot="10171132">
            <a:off x="5279993" y="1808036"/>
            <a:ext cx="2793968" cy="3735134"/>
          </a:xfrm>
          <a:custGeom>
            <a:avLst/>
            <a:gdLst/>
            <a:ahLst/>
            <a:cxnLst/>
            <a:rect r="r" b="b" t="t" l="l"/>
            <a:pathLst>
              <a:path h="4859941" w="3635407">
                <a:moveTo>
                  <a:pt x="2429923" y="0"/>
                </a:moveTo>
                <a:cubicBezTo>
                  <a:pt x="1758896" y="0"/>
                  <a:pt x="1214914" y="543979"/>
                  <a:pt x="1214914" y="1215009"/>
                </a:cubicBezTo>
                <a:cubicBezTo>
                  <a:pt x="1214914" y="1844097"/>
                  <a:pt x="1693023" y="2361524"/>
                  <a:pt x="2305696" y="2423745"/>
                </a:cubicBezTo>
                <a:lnTo>
                  <a:pt x="2420398" y="2429537"/>
                </a:lnTo>
                <a:lnTo>
                  <a:pt x="2420398" y="2428399"/>
                </a:lnTo>
                <a:cubicBezTo>
                  <a:pt x="3091425" y="2428399"/>
                  <a:pt x="3635407" y="2972381"/>
                  <a:pt x="3635407" y="3643408"/>
                </a:cubicBezTo>
                <a:cubicBezTo>
                  <a:pt x="3635407" y="4272496"/>
                  <a:pt x="3157298" y="4789923"/>
                  <a:pt x="2544625" y="4852144"/>
                </a:cubicBezTo>
                <a:lnTo>
                  <a:pt x="2429923" y="4857936"/>
                </a:lnTo>
                <a:lnTo>
                  <a:pt x="2429923" y="4859941"/>
                </a:lnTo>
                <a:cubicBezTo>
                  <a:pt x="1087945" y="4859941"/>
                  <a:pt x="0" y="3771996"/>
                  <a:pt x="0" y="2429923"/>
                </a:cubicBezTo>
                <a:cubicBezTo>
                  <a:pt x="0" y="1087851"/>
                  <a:pt x="1087945" y="0"/>
                  <a:pt x="2429923" y="0"/>
                </a:cubicBezTo>
              </a:path>
            </a:pathLst>
          </a:custGeom>
          <a:solidFill>
            <a:schemeClr val="accent4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3" id="3"/>
          <p:cNvSpPr/>
          <p:nvPr/>
        </p:nvSpPr>
        <p:spPr>
          <a:xfrm rot="10171132" flipH="true" flipV="true">
            <a:off x="4098512" y="2094167"/>
            <a:ext cx="2793968" cy="3735134"/>
          </a:xfrm>
          <a:custGeom>
            <a:avLst/>
            <a:gdLst/>
            <a:ahLst/>
            <a:cxnLst/>
            <a:rect r="r" b="b" t="t" l="l"/>
            <a:pathLst>
              <a:path h="4859941" w="3635407">
                <a:moveTo>
                  <a:pt x="2429923" y="0"/>
                </a:moveTo>
                <a:cubicBezTo>
                  <a:pt x="1758896" y="0"/>
                  <a:pt x="1214914" y="543979"/>
                  <a:pt x="1214914" y="1215009"/>
                </a:cubicBezTo>
                <a:cubicBezTo>
                  <a:pt x="1214914" y="1844097"/>
                  <a:pt x="1693023" y="2361524"/>
                  <a:pt x="2305696" y="2423745"/>
                </a:cubicBezTo>
                <a:lnTo>
                  <a:pt x="2420398" y="2429537"/>
                </a:lnTo>
                <a:lnTo>
                  <a:pt x="2420398" y="2428399"/>
                </a:lnTo>
                <a:cubicBezTo>
                  <a:pt x="3091425" y="2428399"/>
                  <a:pt x="3635407" y="2972381"/>
                  <a:pt x="3635407" y="3643408"/>
                </a:cubicBezTo>
                <a:cubicBezTo>
                  <a:pt x="3635407" y="4272496"/>
                  <a:pt x="3157298" y="4789923"/>
                  <a:pt x="2544625" y="4852144"/>
                </a:cubicBezTo>
                <a:lnTo>
                  <a:pt x="2429923" y="4857936"/>
                </a:lnTo>
                <a:lnTo>
                  <a:pt x="2429923" y="4859941"/>
                </a:lnTo>
                <a:cubicBezTo>
                  <a:pt x="1087945" y="4859941"/>
                  <a:pt x="0" y="3771996"/>
                  <a:pt x="0" y="2429923"/>
                </a:cubicBezTo>
                <a:cubicBezTo>
                  <a:pt x="0" y="1087851"/>
                  <a:pt x="1087945" y="0"/>
                  <a:pt x="2429923" y="0"/>
                </a:cubicBezTo>
              </a:path>
            </a:pathLst>
          </a:custGeom>
          <a:solidFill>
            <a:schemeClr val="accent1">
              <a:alpha val="100000"/>
            </a:schemeClr>
          </a:solidFill>
          <a:ln/>
        </p:spPr>
        <p:txBody>
          <a:bodyPr anchor="ctr" rtlCol="false" anchorCtr="false" vert="horz" wrap="square">
            <a:normAutofit/>
          </a:bodyPr>
          <a:lstStyle/>
          <a:p>
            <a:pPr algn="ctr">
              <a:defRPr/>
            </a:pPr>
            <a:r>
              <a:rPr lang="en-US" sz="18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/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eyJfdGVtcGxhdGVEYXRhIjp7ImxpbmVDb3VudCI6IjI1Iiwid29yZENvdW50IjoiMjEifSwidGFnIjoibm9FZGl0In0=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晚白垩纪的特化恐龙种类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680847" y="1013269"/>
            <a:ext cx="10858500" cy="523208"/>
          </a:xfrm>
          <a:prstGeom prst="rect">
            <a:avLst/>
          </a:prstGeom>
          <a:noFill/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grpSp>
        <p:nvGrpSpPr>
          <p:cNvPr name="Group 6" id="6"/>
          <p:cNvGrpSpPr/>
          <p:nvPr/>
        </p:nvGrpSpPr>
        <p:grpSpPr>
          <a:xfrm rot="0">
            <a:off x="7750753" y="3552995"/>
            <a:ext cx="647700" cy="647700"/>
            <a:chOff x="7750753" y="3552995"/>
            <a:chExt cx="647700" cy="647700"/>
          </a:xfrm>
        </p:grpSpPr>
        <p:sp>
          <p:nvSpPr>
            <p:cNvPr name="AutoShape 7" id="7"/>
            <p:cNvSpPr/>
            <p:nvPr/>
          </p:nvSpPr>
          <p:spPr>
            <a:xfrm rot="0">
              <a:off x="7750753" y="3552995"/>
              <a:ext cx="647700" cy="647700"/>
            </a:xfrm>
            <a:prstGeom prst="ellipse">
              <a:avLst/>
            </a:prstGeom>
            <a:solidFill>
              <a:schemeClr val="accent4">
                <a:alpha val="100000"/>
              </a:schemeClr>
            </a:solidFill>
            <a:ln w="28575">
              <a:solidFill>
                <a:srgbClr val="FFFFFF">
                  <a:alpha val="100000"/>
                </a:srgbClr>
              </a:solidFill>
              <a:prstDash val="solid"/>
            </a:ln>
          </p:spPr>
        </p:sp>
        <p:sp>
          <p:nvSpPr>
            <p:cNvPr name="Freeform 8" id="8"/>
            <p:cNvSpPr/>
            <p:nvPr/>
          </p:nvSpPr>
          <p:spPr>
            <a:xfrm rot="0">
              <a:off x="7905524" y="3728901"/>
              <a:ext cx="338158" cy="338158"/>
            </a:xfrm>
            <a:custGeom>
              <a:avLst/>
              <a:gdLst/>
              <a:ahLst/>
              <a:cxnLst/>
              <a:rect r="r" b="b" t="t" l="l"/>
              <a:pathLst>
                <a:path h="304800" w="304800">
                  <a:moveTo>
                    <a:pt x="152800" y="79486"/>
                  </a:moveTo>
                  <a:cubicBezTo>
                    <a:pt x="152800" y="79486"/>
                    <a:pt x="133750" y="38891"/>
                    <a:pt x="90888" y="38891"/>
                  </a:cubicBezTo>
                  <a:cubicBezTo>
                    <a:pt x="44053" y="38891"/>
                    <a:pt x="19450" y="78581"/>
                    <a:pt x="19450" y="118262"/>
                  </a:cubicBezTo>
                  <a:cubicBezTo>
                    <a:pt x="19450" y="184147"/>
                    <a:pt x="152800" y="265900"/>
                    <a:pt x="152800" y="265900"/>
                  </a:cubicBezTo>
                  <a:cubicBezTo>
                    <a:pt x="152800" y="265900"/>
                    <a:pt x="285350" y="184937"/>
                    <a:pt x="285350" y="118262"/>
                  </a:cubicBezTo>
                  <a:cubicBezTo>
                    <a:pt x="285350" y="77781"/>
                    <a:pt x="259956" y="38891"/>
                    <a:pt x="214713" y="38891"/>
                  </a:cubicBezTo>
                  <a:cubicBezTo>
                    <a:pt x="169469" y="38891"/>
                    <a:pt x="152800" y="79486"/>
                    <a:pt x="152800" y="79486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/>
          </p:spPr>
        </p:sp>
      </p:grpSp>
      <p:grpSp>
        <p:nvGrpSpPr>
          <p:cNvPr name="Group 9" id="9"/>
          <p:cNvGrpSpPr/>
          <p:nvPr/>
        </p:nvGrpSpPr>
        <p:grpSpPr>
          <a:xfrm rot="0">
            <a:off x="3780778" y="3552995"/>
            <a:ext cx="647700" cy="647700"/>
            <a:chOff x="3780778" y="3552995"/>
            <a:chExt cx="647700" cy="647700"/>
          </a:xfrm>
        </p:grpSpPr>
        <p:sp>
          <p:nvSpPr>
            <p:cNvPr name="AutoShape 10" id="10"/>
            <p:cNvSpPr/>
            <p:nvPr/>
          </p:nvSpPr>
          <p:spPr>
            <a:xfrm rot="0">
              <a:off x="3780778" y="3552995"/>
              <a:ext cx="647700" cy="6477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 w="28575">
              <a:solidFill>
                <a:srgbClr val="FFFFFF">
                  <a:alpha val="100000"/>
                </a:srgbClr>
              </a:solidFill>
              <a:prstDash val="solid"/>
            </a:ln>
          </p:spPr>
        </p:sp>
        <p:sp>
          <p:nvSpPr>
            <p:cNvPr name="Freeform 11" id="11"/>
            <p:cNvSpPr/>
            <p:nvPr/>
          </p:nvSpPr>
          <p:spPr>
            <a:xfrm rot="0">
              <a:off x="3963729" y="3745471"/>
              <a:ext cx="281798" cy="281798"/>
            </a:xfrm>
            <a:custGeom>
              <a:avLst/>
              <a:gdLst/>
              <a:ahLst/>
              <a:cxnLst/>
              <a:rect r="r" b="b" t="t" l="l"/>
              <a:pathLst>
                <a:path h="304800" w="304800">
                  <a:moveTo>
                    <a:pt x="152400" y="0"/>
                  </a:moveTo>
                  <a:cubicBezTo>
                    <a:pt x="68390" y="0"/>
                    <a:pt x="0" y="68370"/>
                    <a:pt x="0" y="152400"/>
                  </a:cubicBezTo>
                  <a:lnTo>
                    <a:pt x="38100" y="152400"/>
                  </a:lnTo>
                  <a:cubicBezTo>
                    <a:pt x="38100" y="144532"/>
                    <a:pt x="44539" y="138113"/>
                    <a:pt x="52388" y="138113"/>
                  </a:cubicBezTo>
                  <a:cubicBezTo>
                    <a:pt x="60274" y="138113"/>
                    <a:pt x="66675" y="144532"/>
                    <a:pt x="66675" y="152400"/>
                  </a:cubicBezTo>
                  <a:lnTo>
                    <a:pt x="104775" y="152400"/>
                  </a:lnTo>
                  <a:cubicBezTo>
                    <a:pt x="104775" y="144532"/>
                    <a:pt x="111214" y="138113"/>
                    <a:pt x="119063" y="138113"/>
                  </a:cubicBezTo>
                  <a:cubicBezTo>
                    <a:pt x="126949" y="138113"/>
                    <a:pt x="133350" y="144532"/>
                    <a:pt x="133350" y="152400"/>
                  </a:cubicBezTo>
                  <a:lnTo>
                    <a:pt x="133350" y="247650"/>
                  </a:lnTo>
                  <a:cubicBezTo>
                    <a:pt x="133350" y="258147"/>
                    <a:pt x="124825" y="266700"/>
                    <a:pt x="114300" y="266700"/>
                  </a:cubicBezTo>
                  <a:cubicBezTo>
                    <a:pt x="103803" y="266700"/>
                    <a:pt x="95250" y="258147"/>
                    <a:pt x="95250" y="247650"/>
                  </a:cubicBezTo>
                  <a:lnTo>
                    <a:pt x="57150" y="247650"/>
                  </a:lnTo>
                  <a:cubicBezTo>
                    <a:pt x="57150" y="279168"/>
                    <a:pt x="82820" y="304800"/>
                    <a:pt x="114300" y="304800"/>
                  </a:cubicBezTo>
                  <a:cubicBezTo>
                    <a:pt x="145847" y="304800"/>
                    <a:pt x="171450" y="279168"/>
                    <a:pt x="171450" y="247650"/>
                  </a:cubicBezTo>
                  <a:lnTo>
                    <a:pt x="171450" y="152400"/>
                  </a:lnTo>
                  <a:cubicBezTo>
                    <a:pt x="171450" y="144532"/>
                    <a:pt x="177889" y="138113"/>
                    <a:pt x="185738" y="138113"/>
                  </a:cubicBezTo>
                  <a:cubicBezTo>
                    <a:pt x="193624" y="138113"/>
                    <a:pt x="200006" y="144532"/>
                    <a:pt x="200006" y="152400"/>
                  </a:cubicBezTo>
                  <a:lnTo>
                    <a:pt x="238106" y="152400"/>
                  </a:lnTo>
                  <a:cubicBezTo>
                    <a:pt x="238106" y="144532"/>
                    <a:pt x="244583" y="138113"/>
                    <a:pt x="252393" y="138113"/>
                  </a:cubicBezTo>
                  <a:cubicBezTo>
                    <a:pt x="260280" y="138113"/>
                    <a:pt x="266681" y="144532"/>
                    <a:pt x="266681" y="152400"/>
                  </a:cubicBezTo>
                  <a:lnTo>
                    <a:pt x="304781" y="152400"/>
                  </a:lnTo>
                  <a:cubicBezTo>
                    <a:pt x="304781" y="68370"/>
                    <a:pt x="236468" y="0"/>
                    <a:pt x="152400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/>
          </p:spPr>
        </p:sp>
      </p:grpSp>
      <p:sp>
        <p:nvSpPr>
          <p:cNvPr name="AutoShape 12" id="12"/>
          <p:cNvSpPr/>
          <p:nvPr/>
        </p:nvSpPr>
        <p:spPr>
          <a:xfrm rot="0">
            <a:off x="610930" y="3052490"/>
            <a:ext cx="2938197" cy="519398"/>
          </a:xfrm>
          <a:prstGeom prst="roundRect">
            <a:avLst>
              <a:gd fmla="val 50000" name="adj"/>
            </a:avLst>
          </a:prstGeom>
          <a:solidFill>
            <a:schemeClr val="accent1">
              <a:alpha val="100000"/>
            </a:schemeClr>
          </a:solidFill>
          <a:ln/>
        </p:spPr>
        <p:txBody>
          <a:bodyPr anchor="ctr" rtlCol="false" tIns="45720" lIns="91440" bIns="45720" rIns="91440" anchorCtr="fals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装甲类恐龙极端化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eyJfdGVtcGxhdGVEYXRhIjp7ImNvbnRlbnRUeXBlIjoiJGl0ZW0xX3RpdGxlIiwibGluZUNvdW50IjoiMSIsIndvcmRDb3VudCI6IjEyIn0sInRhZyI6IiRpdGVtMV90aXRsZSJ9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610930" y="3730114"/>
            <a:ext cx="2938197" cy="1121483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甲龙科发展出全覆盖骨甲和尾锤结构，如包头龙体重达6吨，其防御特化反映掠食压力加剧。骨板血管痕迹表明可能兼具体温调节功能。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eyJfdGVtcGxhdGVEYXRhIjp7ImNvbnRlbnRUeXBlIjoiJGl0ZW0xX2MiLCJsaW5lQ291bnQiOiI0Iiwid29yZENvdW50IjoiMTcifSwidGFnIjoiJGl0ZW0xX2MifQ==</bd:templateData>
          </p:ext>
        </p:extLst>
      </p:sp>
      <p:sp>
        <p:nvSpPr>
          <p:cNvPr name="AutoShape 14" id="14"/>
          <p:cNvSpPr/>
          <p:nvPr/>
        </p:nvSpPr>
        <p:spPr>
          <a:xfrm rot="0">
            <a:off x="8670142" y="3052490"/>
            <a:ext cx="2938197" cy="519398"/>
          </a:xfrm>
          <a:prstGeom prst="roundRect">
            <a:avLst>
              <a:gd fmla="val 50000" name="adj"/>
            </a:avLst>
          </a:prstGeom>
          <a:solidFill>
            <a:schemeClr val="accent4">
              <a:alpha val="100000"/>
            </a:schemeClr>
          </a:solidFill>
          <a:ln/>
        </p:spPr>
        <p:txBody>
          <a:bodyPr anchor="ctr" rtlCol="false" tIns="45720" lIns="91440" bIns="45720" rIns="91440" anchorCtr="fals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掠食者生态位分化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eyJfdGVtcGxhdGVEYXRhIjp7ImNvbnRlbnRUeXBlIjoiJGl0ZW0yX3RpdGxlIiwibGluZUNvdW50IjoiMSIsIndvcmRDb3VudCI6IjEyIn0sInRhZyI6IiRpdGVtMl90aXRsZSJ9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8670142" y="3730114"/>
            <a:ext cx="2938197" cy="1121483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暴龙科占据顶级掠食者地位，如霸王龙具有12吨咬合力；而驰龙科如恐爪龙发展出群猎策略，镰刀状第二趾爪专门用于撕扯猎物，体现捕食方式的多样性。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eyJfdGVtcGxhdGVEYXRhIjp7ImNvbnRlbnRUeXBlIjoiJGl0ZW0yX2MiLCJsaW5lQ291bnQiOiI0Iiwid29yZENvdW50IjoiMTcifSwidGFnIjoiJGl0ZW0yX2MifQ==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ZmueZveWeqee6queahOeJueWMluaBkOm+meenjeexu1xuIyMjIOijheeUsuexu+aBkOm+meaegeerr+WMllxu55Sy6b6Z56eR5Y+R5bGV5Ye65YWo6KaG55uW6aqo55Sy5ZKM5bC+6ZSk57uT5p6E77yM5aaC5YyF5aS06b6Z5L2T6YeN6L6+NuWQqO+8jOWFtumYsuW+oeeJueWMluWPjeaYoOaOoOmjn+WOi+WKm+WKoOWJp+OAgumqqOadv+ihgOeuoeeXlei/ueihqOaYjuWPr+iDveWFvOWFt+S9k+a4qeiwg+iKguWKn+iDveOAglxuIyMjIOaOoOmjn+iAheeUn+aAgeS9jeWIhuWMllxu5pq06b6Z56eR5Y2g5o2u6aG257qn5o6g6aOf6ICF5Zyw5L2N77yM5aaC6Zy4546L6b6Z5YW35pyJMTLlkKjlkqzlkIjlipvvvJvogIzpqbDpvpnnp5HlpoLmgZDniKrpvpnlj5HlsZXlh7rnvqTnjI7nrZbnlaXvvIzplbDliIDnirbnrKzkuozotr7niKrkuJPpl6jnlKjkuo7mkpXmia/njI7nianvvIzkvZPnjrDmjZXpo5/mlrnlvI/nmoTlpJrmoLfmgKfjgIIiLCJ0cGxpZCI6Ijg5IiwidHBsTmFtZSI6Imxpc3QyXzIwMjUwNzA4MDIiLCJlZGl0ZWQiOiJmYWxzZSJ9</bd:templateData>
    </p:ext>
  </p:extLst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492149" y="1281560"/>
            <a:ext cx="2333814" cy="1522429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b="true" sz="5400">
                <a:solidFill>
                  <a:srgbClr val="D2753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eyJfdGVtcGxhdGVEYXRhIjp7ImNvbnRlbnRUeXBlIjoiJG51bWJlciIsImxpbmVDb3VudCI6IjEiLCJ3b3JkQ291bnQiOiIyIn0sInRhZyI6Im5vRWRpdCJ9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156304" y="3361238"/>
            <a:ext cx="5807957" cy="1376606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4050">
                <a:solidFill>
                  <a:srgbClr val="4E1B0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恐龙的生活习性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eyJfdGVtcGxhdGVEYXRhIjp7ImNvbnRlbnRUeXBlIjoiJHRpdGxlIiwibGluZUNvdW50IjoiMiIsIndvcmRDb3VudCI6IjkifSwidGFnIjoiJHRpdGxlIn0=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eyJtZCI6IiMjIOaBkOm+meeahOeUn+a0u+S5oOaApyIsInRwbGlkIjoiODkiLCJ0cGxOYW1lIjoiaDJ0aXRsZV84OWNhcnRvb24iLCJlZGl0ZWQiOiJmYWxzZSJ9</bd:templateData>
    </p:ext>
  </p:extLst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695363" y="4019832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6255856" y="1734787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6255856" y="4021932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1530231" y="2058117"/>
            <a:ext cx="4238625" cy="1553143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霸王龙等兽脚类恐龙采用突袭方式猎捕，用粗大尾巴横扫猎物打昏后咬住，其强大的咬力和锋利的爪子能迅速杀死并肢解大型猎物，如三角龙或鸭嘴龙类植食性恐龙。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eyJfdGVtcGxhdGVEYXRhIjp7ImNvbnRlbnRUeXBlIjoiJGl0ZW0xX2MiLCJsaW5lQ291bnQiOiI0Iiwid29yZENvdW50IjoiMjAifSwidGFnIjoiJGl0ZW0xX2MifQ==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1530231" y="1480894"/>
            <a:ext cx="4219575" cy="738707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肉食性恐龙的狩猎策略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eyJfdGVtcGxhdGVEYXRhIjp7ImNvbnRlbnRUeXBlIjoiJGl0ZW0xX3RpdGxlIiwibGluZUNvdW50IjoiMSIsIndvcmRDb3VudCI6IjEyIn0sInRhZyI6IiRpdGVtMV90aXRsZSJ9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1530231" y="4404944"/>
            <a:ext cx="4238625" cy="1534863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蛇颈龙、鱼龙等水生肉食恐龙以菊石、海螺和鱼类为主食；翼龙类则通过俯冲捕食鱼类，其生活领域集中在沿海高山洞穴中。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eyJfdGVtcGxhdGVEYXRhIjp7ImNvbnRlbnRUeXBlIjoiJGl0ZW0zX2MiLCJsaW5lQ291bnQiOiI0Iiwid29yZENvdW50IjoiMjAifSwidGFnIjoiJGl0ZW0zX2MifQ==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1530231" y="3808422"/>
            <a:ext cx="4219575" cy="736876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水生与空中肉食恐龙的食性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eyJfdGVtcGxhdGVEYXRhIjp7ImNvbnRlbnRUeXBlIjoiJGl0ZW0zX3RpdGxlIiwibGluZUNvdW50IjoiMSIsIndvcmRDb3VudCI6IjEyIn0sInRhZyI6IiRpdGVtM190aXRsZSJ9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7107882" y="2054101"/>
            <a:ext cx="4238625" cy="1557159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恐爪龙（迅猛龙）等小型肉食恐龙通过群居生活实现高效捕猎，速度快且采用群体扑杀方式，使猎物几乎无逃生机会，这种残暴的猎食方式展现了高度社会性。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eyJfdGVtcGxhdGVEYXRhIjp7ImNvbnRlbnRUeXBlIjoiJGl0ZW0yX2MiLCJsaW5lQ291bnQiOiI0Iiwid29yZENvdW50IjoiMjAifSwidGFnIjoiJGl0ZW0yX2MifQ==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7107882" y="1476878"/>
            <a:ext cx="4219575" cy="749453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群体协作捕猎行为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eyJfdGVtcGxhdGVEYXRhIjp7ImNvbnRlbnRUeXBlIjoiJGl0ZW0yX3RpdGxlIiwibGluZUNvdW50IjoiMSIsIndvcmRDb3VudCI6IjEyIn0sInRhZyI6IiRpdGVtMl90aXRsZSJ9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589863" y="1786503"/>
            <a:ext cx="849630" cy="4819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589863" y="4087762"/>
            <a:ext cx="849630" cy="5200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6150355" y="1794068"/>
            <a:ext cx="849630" cy="5200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AutoShape 14" id="14"/>
          <p:cNvSpPr/>
          <p:nvPr/>
        </p:nvSpPr>
        <p:spPr>
          <a:xfrm rot="0">
            <a:off x="695363" y="1708171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恐龙的食性与捕食行为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7107882" y="4404944"/>
            <a:ext cx="4238625" cy="1505411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似鸟龙类如似鸵龙兼具植食与肉食特征，以小型动物、昆虫及植物果实为食，灵活适应多变环境。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eyJfdGVtcGxhdGVEYXRhIjp7ImNvbnRlbnRUeXBlIjoiJGl0ZW00X2MiLCJsaW5lQ291bnQiOiI0Iiwid29yZENvdW50IjoiMjAifSwidGFnIjoiJGl0ZW00X2MifQ==</bd:templateData>
          </p:ext>
        </p:extLst>
      </p:sp>
      <p:sp>
        <p:nvSpPr>
          <p:cNvPr name="TextBox 17" id="17"/>
          <p:cNvSpPr txBox="true"/>
          <p:nvPr/>
        </p:nvSpPr>
        <p:spPr>
          <a:xfrm rot="0">
            <a:off x="7107882" y="3764024"/>
            <a:ext cx="4219575" cy="749453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杂食性恐龙的适应性进食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eyJfdGVtcGxhdGVEYXRhIjp7ImNvbnRlbnRUeXBlIjoiJGl0ZW00X3RpdGxlIiwibGluZUNvdW50IjoiMSIsIndvcmRDb3VudCI6IjEyIn0sInRhZyI6IiRpdGVtNF90aXRsZSJ9</bd:templateData>
          </p:ext>
        </p:extLst>
      </p:sp>
      <p:sp>
        <p:nvSpPr>
          <p:cNvPr name="TextBox 18" id="18"/>
          <p:cNvSpPr txBox="true"/>
          <p:nvPr/>
        </p:nvSpPr>
        <p:spPr>
          <a:xfrm rot="0">
            <a:off x="6150355" y="4081214"/>
            <a:ext cx="849630" cy="5200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eahOmjn+aAp+S4juaNlemjn+ihjOS4ulxuIyMjIOiCiemjn+aAp+aBkOm+meeahOeLqeeMjuetlueVpVxu6Zy4546L6b6Z562J5YW96ISa57G75oGQ6b6Z6YeH55So56qB6KKt5pa55byP54yO5o2V77yM55So57KX5aSn5bC+5be05qiq5omr54yO54mp5omT5piP5ZCO5ZKs5L2P77yM5YW25by65aSn55qE5ZKs5Yqb5ZKM6ZSL5Yip55qE54iq5a2Q6IO96L+F6YCf5p2A5q275bm26IKi6Kej5aSn5Z6L54yO54mp77yM5aaC5LiJ6KeS6b6Z5oiW6bit5Zi06b6Z57G75qSN6aOf5oCn5oGQ6b6Z44CCXG4jIyMg576k5L2T5Y2P5L2c5o2V54yO6KGM5Li6XG7mgZDniKrpvpnvvIjov4XnjJvpvpnvvInnrYnlsI/lnovogonpo5/mgZDpvpnpgJrov4fnvqTlsYXnlJ/mtLvlrp7njrDpq5jmlYjmjZXnjI7vvIzpgJ/luqblv6vkuJTph4fnlKjnvqTkvZPmiZHmnYDmlrnlvI/vvIzkvb/njI7nianlh6DkuY7ml6DpgIPnlJ/mnLrkvJrvvIzov5nnp43mrovmmrTnmoTnjI7po5/mlrnlvI/lsZXnjrDkuobpq5jluqbnpL7kvJrmgKfjgIJcbiMjIyDmsLTnlJ/kuI7nqbrkuK3ogonpo5/mgZDpvpnnmoTpo5/mgKdcbuibh+miiOm+meOAgemxvOm+meetieawtOeUn+iCiemjn+aBkOm+meS7peiPiuefs+OAgea1t+ieuuWSjOmxvOexu+S4uuS4u+mjn++8m+e/vOm+meexu+WImemAmui/h+S/r+WGsuaNlemjn+mxvOexu++8jOWFtueUn+a0u+mihuWfn+mbhuS4reWcqOayv+a1t+mrmOWxsea0nueptOS4reOAglxuIyMjIOadgumjn+aAp+aBkOm+meeahOmAguW6lOaAp+i/m+mjn1xu5Ly86bif6b6Z57G75aaC5Ly86bi16b6Z5YW85YW35qSN6aOf5LiO6IKJ6aOf54m55b6B77yM5Lul5bCP5Z6L5Yqo54mp44CB5piG6Jmr5Y+K5qSN54mp5p6c5a6e5Li66aOf77yM54G15rS76YCC5bqU5aSa5Y+Y546v5aKD44CCIiwidHBsaWQiOiI4OSIsInRwbE5hbWUiOiJsaXN0NF9zYW1lU3R5bGUwcGljNiIsImVkaXRlZCI6ImZhbHNlIn0=</bd:templateData>
    </p:ext>
  </p:extLst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恐龙的繁殖与生长方式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eyJfdGVtcGxhdGVEYXRhIjp7ImNvbnRlbnRUeXBlIjoiJHRpdGxlIiwibGluZUNvdW50IjoiMSIsIndvcmRDb3VudCI6IjI3In0sInRhZyI6IiR0aXRsZSJ9</bd:templateData>
          </p:ext>
        </p:extLst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27449" r="27449"/>
          <a:stretch>
            <a:fillRect/>
          </a:stretch>
        </p:blipFill>
        <p:spPr>
          <a:xfrm rot="0">
            <a:off x="8488800" y="1777403"/>
            <a:ext cx="3049996" cy="4216695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100000"/>
          </a:blip>
          <a:srcRect l="27914" r="27914" t="0"/>
          <a:stretch>
            <a:fillRect/>
          </a:stretch>
        </p:blipFill>
        <p:spPr>
          <a:xfrm rot="0">
            <a:off x="5335151" y="1777403"/>
            <a:ext cx="3005958" cy="4216695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5" id="5"/>
          <p:cNvSpPr/>
          <p:nvPr/>
        </p:nvSpPr>
        <p:spPr>
          <a:xfrm rot="0">
            <a:off x="5335151" y="1339414"/>
            <a:ext cx="6203645" cy="292757"/>
          </a:xfrm>
          <a:prstGeom prst="roundRect">
            <a:avLst>
              <a:gd fmla="val 45454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720401" y="1296052"/>
            <a:ext cx="3431205" cy="481351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筑巢与护卵行为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eyJfdGVtcGxhdGVEYXRhIjp7ImNvbnRlbnRUeXBlIjoiJGl0ZW0xX3RpdGxlIiwibGluZUNvdW50IjoiMSIsIndvcmRDb3VudCI6IjkifSwidGFnIjoiJGl0ZW0xX3RpdGxlIn0=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609373" y="1732534"/>
            <a:ext cx="4282862" cy="983867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鸭嘴龙科恐龙表现出复杂繁殖行为，雌性会筑巢并用泥土覆盖蛋以保持温度，防止天敌侵害，类似现代鸟类的育雏方式。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eyJfdGVtcGxhdGVEYXRhIjp7ImNvbnRlbnRUeXBlIjoiJGl0ZW0xX2MiLCJsaW5lQ291bnQiOiIzIiwid29yZENvdW50IjoiMjIifSwidGFnIjoiJGl0ZW0xX2MifQ==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609373" y="3369312"/>
            <a:ext cx="4282862" cy="1010481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蜥脚类恐龙如地震龙通过阶段性快速生长达到巨大体型（最长45米），其骨骼生长环显示它们在青少年期经历爆发式增长。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eyJfdGVtcGxhdGVEYXRhIjp7ImNvbnRlbnRUeXBlIjoiJGl0ZW0yX2MiLCJsaW5lQ291bnQiOiIzIiwid29yZENvdW50IjoiMjIifSwidGFnIjoiJGl0ZW0yX2MifQ==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609373" y="5010231"/>
            <a:ext cx="4282862" cy="1156860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多数恐龙通过产卵繁殖，蛋壳化石分析表明孵化周期受环境温度影响，部分物种可能具有性别温度依赖性。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eyJfdGVtcGxhdGVEYXRhIjp7ImNvbnRlbnRUeXBlIjoiJGl0ZW0zX2MiLCJsaW5lQ291bnQiOiIzIiwid29yZENvdW50IjoiMjIifSwidGFnIjoiJGl0ZW0zX2MifQ==</bd:templateData>
          </p:ext>
        </p:extLst>
      </p:sp>
      <p:sp>
        <p:nvSpPr>
          <p:cNvPr name="AutoShape 10" id="10"/>
          <p:cNvSpPr/>
          <p:nvPr/>
        </p:nvSpPr>
        <p:spPr>
          <a:xfrm rot="0">
            <a:off x="701351" y="2916535"/>
            <a:ext cx="3431205" cy="481351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快速生长模式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eyJfdGVtcGxhdGVEYXRhIjp7ImNvbnRlbnRUeXBlIjoiJGl0ZW0yX3RpdGxlIiwibGluZUNvdW50IjoiMSIsIndvcmRDb3VudCI6IjkifSwidGFnIjoiJGl0ZW0yX3RpdGxlIn0=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720401" y="4528880"/>
            <a:ext cx="3431205" cy="481351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卵生与孵化周期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eyJfdGVtcGxhdGVEYXRhIjp7ImNvbnRlbnRUeXBlIjoiJGl0ZW0zX3RpdGxlIiwibGluZUNvdW50IjoiMSIsIndvcmRDb3VudCI6IjkifSwidGFnIjoiJGl0ZW0zX3RpdGxlIn0=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eahOe5geauluS4jueUn+mVv+aWueW8j1xuIyMjIOetkeW3ouS4juaKpOWNteihjOS4ulxu6bit5Zi06b6Z56eR5oGQ6b6Z6KGo546w5Ye65aSN5p2C57mB5q6W6KGM5Li677yM6ZuM5oCn5Lya562R5bei5bm255So5rOl5Zyf6KaG55uW6JuL5Lul5L+d5oyB5rip5bqm77yM6Ziy5q2i5aSp5pWM5L615a6z77yM57G75Ly8546w5Luj6bif57G755qE6IKy6ZuP5pa55byP44CCXG4jIyMg5b+r6YCf55Sf6ZW/5qih5byPXG7onKXohJrnsbvmgZDpvpnlpoLlnLDpnIfpvpnpgJrov4fpmLbmrrXmgKflv6vpgJ/nlJ/plb/ovr7liLDlt6jlpKfkvZPlnovvvIjmnIDplb80Neexs++8ie+8jOWFtumqqOmqvOeUn+mVv+eOr+aYvuekuuWug+S7rOWcqOmdkuWwkeW5tOacn+e7j+WOhueIhuWPkeW8j+WinumVv+OAglxuIyMjIOWNteeUn+S4juWtteWMluWRqOacn1xu5aSa5pWw5oGQ6b6Z6YCa6L+H5Lqn5Y2157mB5q6W77yM6JuL5aOz5YyW55+z5YiG5p6Q6KGo5piO5a215YyW5ZGo5pyf5Y+X546v5aKD5rip5bqm5b2x5ZON77yM6YOo5YiG54mp56eN5Y+v6IO95YW35pyJ5oCn5Yir5rip5bqm5L6d6LWW5oCn44CCIiwidHBsaWQiOiI4OSIsInRwbE5hbWUiOiJsaXN0M18yMDI1MDcwMzE2IiwiZWRpdGVkIjoiZmFsc2UifQ==</bd:templateData>
    </p:ext>
  </p:extLst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rot="0">
            <a:off x="4394200" y="1962150"/>
            <a:ext cx="1685925" cy="1676400"/>
          </a:xfrm>
          <a:custGeom>
            <a:avLst/>
            <a:gdLst/>
            <a:ahLst/>
            <a:cxnLst/>
            <a:rect r="r" b="b" t="t" l="l"/>
            <a:pathLst>
              <a:path h="1676401" w="1685845">
                <a:moveTo>
                  <a:pt x="1685845" y="27"/>
                </a:moveTo>
                <a:cubicBezTo>
                  <a:pt x="1684537" y="232115"/>
                  <a:pt x="1683230" y="464204"/>
                  <a:pt x="1681922" y="696292"/>
                </a:cubicBezTo>
                <a:cubicBezTo>
                  <a:pt x="1421024" y="694822"/>
                  <a:pt x="1170307" y="797433"/>
                  <a:pt x="985303" y="981399"/>
                </a:cubicBezTo>
                <a:cubicBezTo>
                  <a:pt x="800299" y="1165364"/>
                  <a:pt x="696276" y="1415499"/>
                  <a:pt x="696276" y="1676401"/>
                </a:cubicBezTo>
                <a:lnTo>
                  <a:pt x="0" y="1676400"/>
                </a:lnTo>
                <a:cubicBezTo>
                  <a:pt x="0" y="1341716"/>
                  <a:pt x="100080" y="1017391"/>
                  <a:pt x="283614" y="743402"/>
                </a:cubicBezTo>
                <a:lnTo>
                  <a:pt x="326098" y="686287"/>
                </a:lnTo>
                <a:lnTo>
                  <a:pt x="222801" y="399824"/>
                </a:lnTo>
                <a:lnTo>
                  <a:pt x="531767" y="453989"/>
                </a:lnTo>
                <a:lnTo>
                  <a:pt x="618095" y="376276"/>
                </a:lnTo>
                <a:cubicBezTo>
                  <a:pt x="918260" y="131924"/>
                  <a:pt x="1295386" y="-2173"/>
                  <a:pt x="1685845" y="27"/>
                </a:cubicBez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3" id="3"/>
          <p:cNvSpPr/>
          <p:nvPr/>
        </p:nvSpPr>
        <p:spPr>
          <a:xfrm rot="5400000">
            <a:off x="6143625" y="1966913"/>
            <a:ext cx="1685925" cy="1676400"/>
          </a:xfrm>
          <a:custGeom>
            <a:avLst/>
            <a:gdLst/>
            <a:ahLst/>
            <a:cxnLst/>
            <a:rect r="r" b="b" t="t" l="l"/>
            <a:pathLst>
              <a:path h="1676401" w="1685845">
                <a:moveTo>
                  <a:pt x="0" y="1676400"/>
                </a:moveTo>
                <a:cubicBezTo>
                  <a:pt x="0" y="1285935"/>
                  <a:pt x="136219" y="909570"/>
                  <a:pt x="382258" y="610787"/>
                </a:cubicBezTo>
                <a:lnTo>
                  <a:pt x="437390" y="550233"/>
                </a:lnTo>
                <a:lnTo>
                  <a:pt x="357434" y="249447"/>
                </a:lnTo>
                <a:lnTo>
                  <a:pt x="675579" y="334017"/>
                </a:lnTo>
                <a:lnTo>
                  <a:pt x="751263" y="278380"/>
                </a:lnTo>
                <a:cubicBezTo>
                  <a:pt x="1026282" y="96392"/>
                  <a:pt x="1351166" y="-1859"/>
                  <a:pt x="1685845" y="27"/>
                </a:cubicBezTo>
                <a:cubicBezTo>
                  <a:pt x="1684537" y="232115"/>
                  <a:pt x="1683230" y="464204"/>
                  <a:pt x="1681922" y="696292"/>
                </a:cubicBezTo>
                <a:cubicBezTo>
                  <a:pt x="1421024" y="694822"/>
                  <a:pt x="1170307" y="797433"/>
                  <a:pt x="985303" y="981399"/>
                </a:cubicBezTo>
                <a:cubicBezTo>
                  <a:pt x="800299" y="1165364"/>
                  <a:pt x="696276" y="1415499"/>
                  <a:pt x="696276" y="1676401"/>
                </a:cubicBez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4" id="4"/>
          <p:cNvSpPr/>
          <p:nvPr/>
        </p:nvSpPr>
        <p:spPr>
          <a:xfrm rot="10800000">
            <a:off x="6138863" y="3733800"/>
            <a:ext cx="1685925" cy="1676400"/>
          </a:xfrm>
          <a:custGeom>
            <a:avLst/>
            <a:gdLst/>
            <a:ahLst/>
            <a:cxnLst/>
            <a:rect r="r" b="b" t="t" l="l"/>
            <a:pathLst>
              <a:path h="1676401" w="1685845">
                <a:moveTo>
                  <a:pt x="696276" y="1676401"/>
                </a:moveTo>
                <a:lnTo>
                  <a:pt x="0" y="1676400"/>
                </a:lnTo>
                <a:cubicBezTo>
                  <a:pt x="0" y="1341716"/>
                  <a:pt x="100080" y="1017391"/>
                  <a:pt x="283614" y="743402"/>
                </a:cubicBezTo>
                <a:lnTo>
                  <a:pt x="284783" y="741830"/>
                </a:lnTo>
                <a:lnTo>
                  <a:pt x="159770" y="469217"/>
                </a:lnTo>
                <a:lnTo>
                  <a:pt x="484566" y="498419"/>
                </a:lnTo>
                <a:lnTo>
                  <a:pt x="494350" y="487672"/>
                </a:lnTo>
                <a:cubicBezTo>
                  <a:pt x="810781" y="173019"/>
                  <a:pt x="1239606" y="-2487"/>
                  <a:pt x="1685845" y="27"/>
                </a:cubicBezTo>
                <a:cubicBezTo>
                  <a:pt x="1684537" y="232115"/>
                  <a:pt x="1683230" y="464204"/>
                  <a:pt x="1681922" y="696292"/>
                </a:cubicBezTo>
                <a:cubicBezTo>
                  <a:pt x="1421024" y="694822"/>
                  <a:pt x="1170307" y="797433"/>
                  <a:pt x="985303" y="981399"/>
                </a:cubicBezTo>
                <a:cubicBezTo>
                  <a:pt x="800299" y="1165364"/>
                  <a:pt x="696276" y="1415499"/>
                  <a:pt x="696276" y="1676401"/>
                </a:cubicBez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5" id="5"/>
          <p:cNvSpPr/>
          <p:nvPr/>
        </p:nvSpPr>
        <p:spPr>
          <a:xfrm rot="16200000">
            <a:off x="4389437" y="3729038"/>
            <a:ext cx="1685925" cy="1676400"/>
          </a:xfrm>
          <a:custGeom>
            <a:avLst/>
            <a:gdLst/>
            <a:ahLst/>
            <a:cxnLst/>
            <a:rect r="r" b="b" t="t" l="l"/>
            <a:pathLst>
              <a:path h="1676401" w="1685845">
                <a:moveTo>
                  <a:pt x="1685845" y="27"/>
                </a:moveTo>
                <a:cubicBezTo>
                  <a:pt x="1684537" y="232115"/>
                  <a:pt x="1683230" y="464204"/>
                  <a:pt x="1681922" y="696292"/>
                </a:cubicBezTo>
                <a:cubicBezTo>
                  <a:pt x="1421024" y="694822"/>
                  <a:pt x="1170307" y="797433"/>
                  <a:pt x="985303" y="981399"/>
                </a:cubicBezTo>
                <a:cubicBezTo>
                  <a:pt x="800299" y="1165364"/>
                  <a:pt x="696276" y="1415499"/>
                  <a:pt x="696276" y="1676401"/>
                </a:cubicBezTo>
                <a:lnTo>
                  <a:pt x="0" y="1676400"/>
                </a:lnTo>
                <a:cubicBezTo>
                  <a:pt x="0" y="1230154"/>
                  <a:pt x="177919" y="802325"/>
                  <a:pt x="494350" y="487672"/>
                </a:cubicBezTo>
                <a:lnTo>
                  <a:pt x="548831" y="438628"/>
                </a:lnTo>
                <a:lnTo>
                  <a:pt x="466941" y="130569"/>
                </a:lnTo>
                <a:lnTo>
                  <a:pt x="835339" y="228498"/>
                </a:lnTo>
                <a:lnTo>
                  <a:pt x="892743" y="194440"/>
                </a:lnTo>
                <a:cubicBezTo>
                  <a:pt x="1134849" y="66424"/>
                  <a:pt x="1406946" y="-1544"/>
                  <a:pt x="1685845" y="27"/>
                </a:cubicBez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17920" r="17920"/>
          <a:stretch>
            <a:fillRect/>
          </a:stretch>
        </p:blipFill>
        <p:spPr>
          <a:xfrm rot="0">
            <a:off x="5175250" y="2743200"/>
            <a:ext cx="1885950" cy="1885950"/>
          </a:xfrm>
          <a:prstGeom prst="ellipse">
            <a:avLst/>
          </a:prstGeom>
          <a:noFill/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TextBox 7" id="7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恐龙的社会行为与群体生活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863500" y="1773916"/>
            <a:ext cx="3313333" cy="490334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群居防御机制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eyJfdGVtcGxhdGVEYXRhIjp7ImNvbnRlbnRUeXBlIjoiJGl0ZW0xX3RpdGxlIiwibGluZUNvdW50IjoiMSIsIndvcmRDb3VudCI6IjExIn0sInRhZyI6IiRpdGVtMV90aXRsZSJ9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863500" y="2191669"/>
            <a:ext cx="3313333" cy="1449697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rm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植食性恐龙如三角龙可能形成群体以抵御捕食者，化石证据显示它们会集体行动，幼体常处于群体中心受保护。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eyJfdGVtcGxhdGVEYXRhIjp7ImNvbnRlbnRUeXBlIjoiJGl0ZW0xX2MiLCJsaW5lQ291bnQiOiI0Iiwid29yZENvdW50IjoiMTUifSwidGFnIjoiJGl0ZW0xX2MifQ==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6723094" y="2303033"/>
            <a:ext cx="792249" cy="792480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b="true" sz="2975">
                <a:solidFill>
                  <a:srgbClr val="FDFE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eyJfdGVtcGxhdGVEYXRhIjp7ImNvbnRlbnRUeXBlIjoiIiwibGluZUNvdW50IjoiMSIsIndvcmRDb3VudCI6IjEifSwidGFnIjoibm9FZGl0In0=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6770719" y="4166235"/>
            <a:ext cx="792249" cy="792480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b="true" sz="2975">
                <a:solidFill>
                  <a:srgbClr val="FDFE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eyJfdGVtcGxhdGVEYXRhIjp7ImNvbnRlbnRUeXBlIjoiIiwibGluZUNvdW50IjoiMSIsIndvcmRDb3VudCI6IjEifSwidGFnIjoibm9FZGl0In0=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4624560" y="4097553"/>
            <a:ext cx="792249" cy="792480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b="true" sz="2975">
                <a:solidFill>
                  <a:srgbClr val="FDFE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eyJfdGVtcGxhdGVEYXRhIjp7ImNvbnRlbnRUeXBlIjoiIiwibGluZUNvdW50IjoiMSIsIndvcmRDb3VudCI6IjEifSwidGFnIjoibm9FZGl0In0=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4702127" y="2312558"/>
            <a:ext cx="792249" cy="792480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b="true" sz="2975">
                <a:solidFill>
                  <a:srgbClr val="FDFE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eyJfdGVtcGxhdGVEYXRhIjp7ImNvbnRlbnRUeXBlIjoiIiwibGluZUNvdW50IjoiMSIsIndvcmRDb3VudCI6IjEifSwidGFnIjoibm9FZGl0In0=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863500" y="4180585"/>
            <a:ext cx="3313333" cy="490334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亲子抚育证据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eyJfdGVtcGxhdGVEYXRhIjp7ImNvbnRlbnRUeXBlIjoiJGl0ZW0zX3RpdGxlIiwibGluZUNvdW50IjoiMSIsIndvcmRDb3VudCI6IjExIn0sInRhZyI6IiRpdGVtM190aXRsZSJ9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863500" y="4598338"/>
            <a:ext cx="3313333" cy="1502926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rm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鸭嘴龙巢群化石中发现不同年龄个体，暗示存在亲代照顾行为，幼龙可能在群体中学习生存技能。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eyJfdGVtcGxhdGVEYXRhIjp7ImNvbnRlbnRUeXBlIjoiJGl0ZW0zX2MiLCJsaW5lQ291bnQiOiI0Iiwid29yZENvdW50IjoiMTUifSwidGFnIjoiJGl0ZW0zX2MifQ==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7983514" y="1781391"/>
            <a:ext cx="3313333" cy="490334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迁徙与领地意识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eyJfdGVtcGxhdGVEYXRhIjp7ImNvbnRlbnRUeXBlIjoiJGl0ZW0yX3RpdGxlIiwibGluZUNvdW50IjoiMSIsIndvcmRDb3VudCI6IjExIn0sInRhZyI6IiRpdGVtMl90aXRsZSJ9</bd:templateData>
          </p:ext>
        </p:extLst>
      </p:sp>
      <p:sp>
        <p:nvSpPr>
          <p:cNvPr name="TextBox 17" id="17"/>
          <p:cNvSpPr txBox="true"/>
          <p:nvPr/>
        </p:nvSpPr>
        <p:spPr>
          <a:xfrm rot="0">
            <a:off x="7983514" y="2199144"/>
            <a:ext cx="3313333" cy="1442222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极地恐龙化石分布表明它们可能随季节迁徙；肉食恐龙如异特龙可能划定狩猎领地，通过化石集中发现可推测其活动范围。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eyJfdGVtcGxhdGVEYXRhIjp7ImNvbnRlbnRUeXBlIjoiJGl0ZW0yX2MiLCJsaW5lQ291bnQiOiI0Iiwid29yZENvdW50IjoiMTUifSwidGFnIjoiJGl0ZW0yX2MifQ==</bd:templateData>
          </p:ext>
        </p:extLst>
      </p:sp>
      <p:sp>
        <p:nvSpPr>
          <p:cNvPr name="TextBox 18" id="18"/>
          <p:cNvSpPr txBox="true"/>
          <p:nvPr/>
        </p:nvSpPr>
        <p:spPr>
          <a:xfrm rot="0">
            <a:off x="7983514" y="4188059"/>
            <a:ext cx="3313333" cy="490334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等级社会结构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eyJfdGVtcGxhdGVEYXRhIjp7ImNvbnRlbnRUeXBlIjoiJGl0ZW00X3RpdGxlIiwibGluZUNvdW50IjoiMSIsIndvcmRDb3VudCI6IjExIn0sInRhZyI6IiRpdGVtNF90aXRsZSJ9</bd:templateData>
          </p:ext>
        </p:extLst>
      </p:sp>
      <p:sp>
        <p:nvSpPr>
          <p:cNvPr name="TextBox 19" id="19"/>
          <p:cNvSpPr txBox="true"/>
          <p:nvPr/>
        </p:nvSpPr>
        <p:spPr>
          <a:xfrm rot="0">
            <a:off x="7983514" y="4605812"/>
            <a:ext cx="3313333" cy="1556154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大型肉食恐龙如玛君龙的化石集中埋藏现象，暗示其可能形成具有等级制度的群体，类似现代狼群的社会组织形式。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eyJfdGVtcGxhdGVEYXRhIjp7ImNvbnRlbnRUeXBlIjoiJGl0ZW00X2MiLCJsaW5lQ291bnQiOiI0Iiwid29yZENvdW50IjoiMTUifSwidGFnIjoiJGl0ZW00X2MifQ==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eahOekvuS8muihjOS4uuS4jue+pOS9k+eUn+a0u1xuIyMjIOe+pOWxhemYsuW+oeacuuWItlxu5qSN6aOf5oCn5oGQ6b6Z5aaC5LiJ6KeS6b6Z5Y+v6IO95b2i5oiQ576k5L2T5Lul5oq15b6h5o2V6aOf6ICF77yM5YyW55+z6K+B5o2u5pi+56S65a6D5Lus5Lya6ZuG5L2T6KGM5Yqo77yM5bm85L2T5bi45aSE5LqO576k5L2T5Lit5b+D5Y+X5L+d5oqk44CCXG4jIyMg6L+B5b6Z5LiO6aKG5Zyw5oSP6K+GXG7mnoHlnLDmgZDpvpnljJbnn7PliIbluIPooajmmI7lroPku6zlj6/og73pmo/lraPoioLov4HlvpnvvJvogonpo5/mgZDpvpnlpoLlvILnibnpvpnlj6/og73liJLlrprni6nnjI7pooblnLDvvIzpgJrov4fljJbnn7Ppm4bkuK3lj5HnjrDlj6/mjqjmtYvlhbbmtLvliqjojIPlm7TjgIJcbiMjIyDkurLlrZDmiprogrLor4Hmja5cbum4reWYtOm+meW3oue+pOWMluefs+S4reWPkeeOsOS4jeWQjOW5tOm+hOS4quS9k++8jOaal+ekuuWtmOWcqOS6suS7o+eFp+mhvuihjOS4uu+8jOW5vOm+meWPr+iDveWcqOe+pOS9k+S4reWtpuS5oOeUn+WtmOaKgOiDveOAglxuIyMjIOetiee6p+ekvuS8mue7k+aehFxu5aSn5Z6L6IKJ6aOf5oGQ6b6Z5aaC546b5ZCb6b6Z55qE5YyW55+z6ZuG5Lit5Z+L6JeP546w6LGh77yM5pqX56S65YW25Y+v6IO95b2i5oiQ5YW35pyJ562J57qn5Yi25bqm55qE576k5L2T77yM57G75Ly8546w5Luj54u8576k55qE56S+5Lya57uE57uH5b2i5byP44CCIiwidHBsaWQiOiI4OSIsInRwbE5hbWUiOiJsaXN0NF9JbWdrbTI0MDMxMjAyIiwiZWRpdGVkIjoiZmFsc2UifQ==</bd:templateData>
    </p:ext>
  </p:extLst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492149" y="1281560"/>
            <a:ext cx="2333814" cy="1522429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b="true" sz="5400">
                <a:solidFill>
                  <a:srgbClr val="D2753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eyJfdGVtcGxhdGVEYXRhIjp7ImNvbnRlbnRUeXBlIjoiJG51bWJlciIsImxpbmVDb3VudCI6IjEiLCJ3b3JkQ291bnQiOiIyIn0sInRhZyI6Im5vRWRpdCJ9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156304" y="3361238"/>
            <a:ext cx="5807957" cy="1376606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4050">
                <a:solidFill>
                  <a:srgbClr val="4E1B0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恐龙灭绝的原因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eyJfdGVtcGxhdGVEYXRhIjp7ImNvbnRlbnRUeXBlIjoiJHRpdGxlIiwibGluZUNvdW50IjoiMiIsIndvcmRDb3VudCI6IjkifSwidGFnIjoiJHRpdGxlIn0=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eyJtZCI6IiMjIOaBkOm+meeBree7neeahOWOn+WboCIsInRwbGlkIjoiODkiLCJ0cGxOYW1lIjoiaDJ0aXRsZV84OWNhcnRvb24iLCJlZGl0ZWQiOiJmYWxzZSJ9</bd:templateData>
    </p:ext>
  </p:extLst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793684" y="2559207"/>
            <a:ext cx="6316980" cy="234315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0">
            <a:off x="0" y="0"/>
            <a:ext cx="12192000" cy="6858000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pic>
      <p:sp>
        <p:nvSpPr>
          <p:cNvPr name="TextBox 4" id="4"/>
          <p:cNvSpPr txBox="true"/>
          <p:nvPr/>
        </p:nvSpPr>
        <p:spPr>
          <a:xfrm rot="0">
            <a:off x="3799522" y="394737"/>
            <a:ext cx="4592955" cy="1234440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true" sz="6000">
                <a:solidFill>
                  <a:srgbClr val="4E1B0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目录</a:t>
            </a:r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2937390" y="4067474"/>
            <a:ext cx="1991561" cy="65722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1650">
                <a:solidFill>
                  <a:srgbClr val="26262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恐龙的生活习性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eyJfdGVtcGxhdGVEYXRhIjp7ImNvbnRlbnRUeXBlIjoiJGNhdGEzIiwibGluZUNvdW50IjoiMiIsIndvcmRDb3VudCI6IjcifSwidGFnIjoibm9FZGl0In0=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7619948" y="4048125"/>
            <a:ext cx="600075" cy="65722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non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4050">
                <a:solidFill>
                  <a:srgbClr val="F48E0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06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eyJfdGVtcGxhdGVEYXRhIjp7ImxpbmVDb3VudCI6IjEiLCJ3b3JkQ291bnQiOiIifSwidGFnIjoibm9FZGl0In0=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2261115" y="4048125"/>
            <a:ext cx="600075" cy="65722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non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4050">
                <a:solidFill>
                  <a:srgbClr val="F48E0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eyJfdGVtcGxhdGVEYXRhIjp7ImxpbmVDb3VudCI6IjEiLCJ3b3JkQ291bnQiOiIifSwidGFnIjoibm9FZGl0In0=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5593796" y="4067175"/>
            <a:ext cx="1991561" cy="518640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1650">
                <a:solidFill>
                  <a:srgbClr val="26262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恐龙灭绝的原因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eyJfdGVtcGxhdGVEYXRhIjp7ImNvbnRlbnRUeXBlIjoiJGNhdGE0IiwibGluZUNvdW50IjoiMSIsIndvcmRDb3VudCI6IjcifSwidGFnIjoibm9FZGl0In0=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8286698" y="4086225"/>
            <a:ext cx="1939592" cy="603468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1650">
                <a:solidFill>
                  <a:srgbClr val="26262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恐龙研究的现代意义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eyJfdGVtcGxhdGVEYXRhIjp7ImNvbnRlbnRUeXBlIjoiJGNhdGE1IiwibGluZUNvdW50IjoiMiIsIndvcmRDb3VudCI6IjcifSwidGFnIjoibm9FZGl0In0=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4946096" y="4048125"/>
            <a:ext cx="600075" cy="65722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non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4050">
                <a:solidFill>
                  <a:srgbClr val="F48E0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05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eyJfdGVtcGxhdGVEYXRhIjp7ImxpbmVDb3VudCI6IjEiLCJ3b3JkQ291bnQiOiIifSwidGFnIjoibm9FZGl0In0=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8286698" y="2484120"/>
            <a:ext cx="1887623" cy="637681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1650">
                <a:solidFill>
                  <a:srgbClr val="26262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白垩纪：恐龙的多样化发展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eyJfdGVtcGxhdGVEYXRhIjp7ImNvbnRlbnRUeXBlIjoiJGNhdGEyIiwibGluZUNvdW50IjoiMiIsIndvcmRDb3VudCI6IjcifSwidGFnIjoibm9FZGl0In0=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7601248" y="2445068"/>
            <a:ext cx="600075" cy="65722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non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4050">
                <a:solidFill>
                  <a:srgbClr val="F48E0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eyJfdGVtcGxhdGVEYXRhIjp7ImxpbmVDb3VudCI6IjEiLCJ3b3JkQ291bnQiOiIifSwidGFnIjoibm9FZGl0In0=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5593796" y="2465070"/>
            <a:ext cx="1939592" cy="530296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1650">
                <a:solidFill>
                  <a:srgbClr val="26262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侏罗纪：恐龙的鼎盛时期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eyJfdGVtcGxhdGVEYXRhIjp7ImNvbnRlbnRUeXBlIjoiJGNhdGExIiwibGluZUNvdW50IjoiMSIsIndvcmRDb3VudCI6IjcifSwidGFnIjoibm9FZGl0In0=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4936571" y="2445068"/>
            <a:ext cx="600075" cy="65722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non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4050">
                <a:solidFill>
                  <a:srgbClr val="F48E0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eyJfdGVtcGxhdGVEYXRhIjp7ImxpbmVDb3VudCI6IjEiLCJ3b3JkQ291bnQiOiIifSwidGFnIjoibm9FZGl0In0=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2937390" y="2464910"/>
            <a:ext cx="1991561" cy="647453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1650">
                <a:solidFill>
                  <a:srgbClr val="26262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恐龙的起源与早期演化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eyJfdGVtcGxhdGVEYXRhIjp7ImNvbnRlbnRUeXBlIjoiJGNhdGEwIiwibGluZUNvdW50IjoiMiIsIndvcmRDb3VudCI6IjcifSwidGFnIjoibm9FZGl0In0=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2289690" y="2445366"/>
            <a:ext cx="600075" cy="65722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non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4050">
                <a:solidFill>
                  <a:srgbClr val="F48E09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eyJfdGVtcGxhdGVEYXRhIjp7ImxpbmVDb3VudCI6IjEiLCJ3b3JkQ291bnQiOiIifSwidGFnIjoibm9FZGl0In0=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uebruW9lVxu5oGQ6b6Z55qE6LW35rqQ5LiO5pep5pyf5ryU5YyWXG7kvo/nvZfnuqrvvJrmgZDpvpnnmoTpvI7nm5vml7bmnJ9cbueZveWeqee6qu+8muaBkOm+meeahOWkmuagt+WMluWPkeWxlVxu5oGQ6b6Z55qE55Sf5rS75Lmg5oCnXG7mgZDpvpnnga3nu53nmoTljp/lm6BcbuaBkOm+meeglOeptueahOeOsOS7o+aEj+S5iSIsInRwbGlkIjoiODkiLCJ0cGxOYW1lIjoiY2F0YUxpc3RfODljYXJ0b29uNiIsImVkaXRlZCI6ImZhbHNlIn0=</bd:templateData>
    </p:ext>
  </p:extLst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8282340" y="2341090"/>
            <a:ext cx="3487460" cy="3588254"/>
          </a:xfrm>
          <a:prstGeom prst="roundRect">
            <a:avLst>
              <a:gd fmla="val 6840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4377090" y="2341090"/>
            <a:ext cx="3487460" cy="3588254"/>
          </a:xfrm>
          <a:prstGeom prst="roundRect">
            <a:avLst>
              <a:gd fmla="val 6840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471840" y="2341090"/>
            <a:ext cx="3487460" cy="3588254"/>
          </a:xfrm>
          <a:prstGeom prst="roundRect">
            <a:avLst>
              <a:gd fmla="val 6840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709078" y="3758673"/>
            <a:ext cx="3080054" cy="1745527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哈佛学者提出希克苏鲁伯陨石坑可能由太阳系边缘的彗星撞击形成，其碳质球粒陨石成分支持这一观点，与主小行星带物质存在显著差异。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eyJfdGVtcGxhdGVEYXRhIjp7ImNvbnRlbnRUeXBlIjoiJGl0ZW0xX2MiLCJsaW5lQ291bnQiOiI1Iiwid29yZENvdW50IjoiMTMifSwidGFnIjoiJGl0ZW0xX2MifQ==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709078" y="3181752"/>
            <a:ext cx="3000211" cy="527118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陨石来源新理论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eyJfdGVtcGxhdGVEYXRhIjp7ImNvbnRlbnRUeXBlIjoiJGl0ZW0xX3RpdGxlIiwibGluZUNvdW50IjoiMSIsIndvcmRDb3VudCI6IjgifSwidGFnIjoiJGl0ZW0xX3RpdGxlIn0=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希克苏鲁伯陨石撞击说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eyJfdGVtcGxhdGVEYXRhIjp7ImNvbnRlbnRUeXBlIjoiJHRpdGxlIiwibGluZUNvdW50IjoiMSIsIndvcmRDb3VudCI6IjI3In0sInRhZyI6IiR0aXRsZSJ9</bd:templateData>
          </p:ext>
        </p:extLst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8154" r="8154"/>
          <a:stretch>
            <a:fillRect/>
          </a:stretch>
        </p:blipFill>
        <p:spPr>
          <a:xfrm rot="0">
            <a:off x="2414694" y="1693793"/>
            <a:ext cx="1294595" cy="1294595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TextBox 9" id="9"/>
          <p:cNvSpPr txBox="true"/>
          <p:nvPr/>
        </p:nvSpPr>
        <p:spPr>
          <a:xfrm rot="0">
            <a:off x="4580794" y="3196367"/>
            <a:ext cx="3033745" cy="527118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撞击物理机制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eyJfdGVtcGxhdGVEYXRhIjp7ImNvbnRlbnRUeXBlIjoiJGl0ZW0yX3RpdGxlIiwibGluZUNvdW50IjoiMSIsIndvcmRDb3VudCI6IjgifSwidGFnIjoiJGl0ZW0yX3RpdGxlIn0=</bd:templateData>
          </p:ext>
        </p:extLst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0">
            <a:off x="6319944" y="1708408"/>
            <a:ext cx="1294595" cy="1294595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sp>
        <p:nvSpPr>
          <p:cNvPr name="TextBox 11" id="11"/>
          <p:cNvSpPr txBox="true"/>
          <p:nvPr/>
        </p:nvSpPr>
        <p:spPr>
          <a:xfrm rot="0">
            <a:off x="8486044" y="3190824"/>
            <a:ext cx="3033745" cy="527118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环境连锁反应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eyJfdGVtcGxhdGVEYXRhIjp7ImNvbnRlbnRUeXBlIjoiJGl0ZW0zX3RpdGxlIiwibGluZUNvdW50IjoiMSIsIndvcmRDb3VudCI6IjgifSwidGFnIjoiJGl0ZW0zX3RpdGxlIn0=</bd:templateData>
          </p:ext>
        </p:extLst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0">
            <a:off x="10225194" y="1702864"/>
            <a:ext cx="1294595" cy="1294595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  <p:sp>
        <p:nvSpPr>
          <p:cNvPr name="TextBox 13" id="13"/>
          <p:cNvSpPr txBox="true"/>
          <p:nvPr/>
        </p:nvSpPr>
        <p:spPr>
          <a:xfrm rot="0">
            <a:off x="4580794" y="3758673"/>
            <a:ext cx="3080054" cy="1745527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直径10公里的陨石以30km/s速度垂直撞击，产生15亿倍大气压的冲击波，形成180公里直径陨石坑，引发全球性地震、海啸和火风暴。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eyJfdGVtcGxhdGVEYXRhIjp7ImNvbnRlbnRUeXBlIjoiJGl0ZW0yX2MiLCJsaW5lQ291bnQiOiI1Iiwid29yZENvdW50IjoiMTMifSwidGFnIjoiJGl0ZW0yX2MifQ==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8486044" y="3758673"/>
            <a:ext cx="3080054" cy="1745527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撞击释放100万亿吨TNT当量能量，将硫化物抛入平流层导致"撞击冬天"，阳光遮蔽引发植物大规模死亡和食物链崩溃。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eyJfdGVtcGxhdGVEYXRhIjp7ImNvbnRlbnRUeXBlIjoiJGl0ZW0zX2MiLCJsaW5lQ291bnQiOiI1Iiwid29yZENvdW50IjoiMTMifSwidGFnIjoiJGl0ZW0zX2MifQ==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4jOWFi+iLj+mygeS8r+mZqOefs+aSnuWHu+ivtFxuIyMjIOmZqOefs+adpea6kOaWsOeQhuiuulxu5ZOI5L2b5a2m6ICF5o+Q5Ye65biM5YWL6IuP6bKB5Lyv6Zmo55+z5Z2R5Y+v6IO955Sx5aSq6Ziz57O76L6557yY55qE5b2X5pif5pKe5Ye75b2i5oiQ77yM5YW256Kz6LSo55CD57KS6Zmo55+z5oiQ5YiG5pSv5oyB6L+Z5LiA6KeC54K577yM5LiO5Li75bCP6KGM5pif5bim54mp6LSo5a2Y5Zyo5pi+6JGX5beu5byC44CCXG4jIyMg5pKe5Ye754mp55CG5py65Yi2XG7nm7TlvoQxMOWFrOmHjOeahOmZqOefs+S7pTMwa20vc+mAn+W6puWeguebtOaSnuWHu++8jOS6p+eUnzE15Lq/5YCN5aSn5rCU5Y6L55qE5Yay5Ye75rOi77yM5b2i5oiQMTgw5YWs6YeM55u05b6E6Zmo55+z5Z2R77yM5byV5Y+R5YWo55CD5oCn5Zyw6ZyH44CB5rW35ZW45ZKM54Gr6aOO5pq044CCXG4jIyMg546v5aKD6L+e6ZSB5Y+N5bqUXG7mkp7lh7vph4rmlL4xMDDkuIfkur/lkKhUTlTlvZPph4/og73ph4/vvIzlsIbnoavljJbnianmipvlhaXlubPmtYHlsYLlr7zoh7RcIuaSnuWHu+WGrOWkqVwi77yM6Ziz5YWJ6YGu6JS95byV5Y+R5qSN54mp5aSn6KeE5qih5q275Lqh5ZKM6aOf54mp6ZO+5bSp5rqD44CCIiwidHBsaWQiOiI4OSIsInRwbE5hbWUiOiJsaXN0M19JbWczMCIsImVkaXRlZCI6ImZhbHNlIn0=</bd:templateData>
    </p:ext>
  </p:extLst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0000">
            <a:off x="5133975" y="3111977"/>
            <a:ext cx="1394901" cy="634046"/>
          </a:xfrm>
          <a:prstGeom prst="triangle">
            <a:avLst>
              <a:gd fmla="val 50000" name="adj"/>
            </a:avLst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0" y="0"/>
            <a:ext cx="551840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德干火山爆发的影响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eyJfdGVtcGxhdGVEYXRhIjp7ImNvbnRlbnRUeXBlIjoiJHRpdGxlIiwibGluZUNvdW50IjoiMSIsIndvcmRDb3VudCI6IjI3In0sInRhZyI6IiR0aXRsZSJ9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6320801" y="2912195"/>
            <a:ext cx="5048887" cy="674827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初期二氧化硫导致全球降温5℃，后期二氧化碳引发温室效应，气候剧烈波动破坏生态系统稳定性。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eyJfdGVtcGxhdGVEYXRhIjp7ImNvbnRlbnRUeXBlIjoiJGl0ZW0yX2MiLCJsaW5lQ291bnQiOiIyIiwid29yZENvdW50IjoiMjYifSwidGFnIjoiJGl0ZW0yX2MifQ==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6320801" y="1552233"/>
            <a:ext cx="5048887" cy="632410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德干高原火山活动分两阶段喷发，持续50万年，熔岩覆盖面积达50万平方公里，释放巨量二氧化碳和二氧化硫。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eyJfdGVtcGxhdGVEYXRhIjp7ImNvbnRlbnRUeXBlIjoiJGl0ZW0xX2MiLCJsaW5lQ291bnQiOiIyIiwid29yZENvdW50IjoiMjYifSwidGFnIjoiJGl0ZW0xX2MifQ==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6320801" y="4240817"/>
            <a:ext cx="5048887" cy="660590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火山灰导致浮游生物大规模死亡化石记录，表明海洋酸化与缺氧事件持续数万年，削弱恐龙食物基础。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eyJfdGVtcGxhdGVEYXRhIjp7ImNvbnRlbnRUeXBlIjoiJGl0ZW0zX2MiLCJsaW5lQ291bnQiOiIyIiwid29yZENvdW50IjoiMjYifSwidGFnIjoiJGl0ZW0zX2MifQ==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6320801" y="5594674"/>
            <a:ext cx="5048887" cy="660590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火山活动先削弱生态系统韧性，使恐龙种群更易受后续陨石撞击的致命打击。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eyJfdGVtcGxhdGVEYXRhIjp7ImNvbnRlbnRUeXBlIjoiJGl0ZW00X2MiLCJsaW5lQ291bnQiOiIyIiwid29yZENvdW50IjoiMjYifSwidGFnIjoiJGl0ZW00X2MifQ==</bd:templateData>
          </p:ext>
        </p:extLst>
      </p:sp>
      <p:cxnSp>
        <p:nvCxnSpPr>
          <p:cNvPr name="Connector 9" id="9"/>
          <p:cNvCxnSpPr/>
          <p:nvPr/>
        </p:nvCxnSpPr>
        <p:spPr>
          <a:xfrm>
            <a:off x="6440470" y="2438060"/>
            <a:ext cx="479057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cxnSp>
        <p:nvCxnSpPr>
          <p:cNvPr name="Connector 10" id="10"/>
          <p:cNvCxnSpPr/>
          <p:nvPr/>
        </p:nvCxnSpPr>
        <p:spPr>
          <a:xfrm>
            <a:off x="6449960" y="3753923"/>
            <a:ext cx="479057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cxnSp>
        <p:nvCxnSpPr>
          <p:cNvPr name="Connector 11" id="11"/>
          <p:cNvCxnSpPr/>
          <p:nvPr/>
        </p:nvCxnSpPr>
        <p:spPr>
          <a:xfrm>
            <a:off x="6449960" y="5081946"/>
            <a:ext cx="479057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pic>
        <p:nvPicPr>
          <p:cNvPr name="Picture 12" id="12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16626" r="16626"/>
          <a:stretch>
            <a:fillRect/>
          </a:stretch>
        </p:blipFill>
        <p:spPr>
          <a:xfrm rot="0" flipH="false">
            <a:off x="1317535" y="1990725"/>
            <a:ext cx="2876550" cy="2876550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13" id="13"/>
          <p:cNvSpPr/>
          <p:nvPr/>
        </p:nvSpPr>
        <p:spPr>
          <a:xfrm rot="0">
            <a:off x="6450879" y="1179728"/>
            <a:ext cx="4282862" cy="45473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喷发规模与持续时间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eyJfdGVtcGxhdGVEYXRhIjp7ImNvbnRlbnRUeXBlIjoiJGl0ZW0xX3RpdGxlIiwibGluZUNvdW50IjoiMSIsIndvcmRDb3VudCI6IjE2In0sInRhZyI6IiRpdGVtMV90aXRsZSJ9</bd:templateData>
          </p:ext>
        </p:extLst>
      </p:sp>
      <p:sp>
        <p:nvSpPr>
          <p:cNvPr name="AutoShape 14" id="14"/>
          <p:cNvSpPr/>
          <p:nvPr/>
        </p:nvSpPr>
        <p:spPr>
          <a:xfrm rot="0">
            <a:off x="6450879" y="2575756"/>
            <a:ext cx="4282862" cy="45473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气候双重效应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eyJfdGVtcGxhdGVEYXRhIjp7ImNvbnRlbnRUeXBlIjoiJGl0ZW0yX3RpdGxlIiwibGluZUNvdW50IjoiMSIsIndvcmRDb3VudCI6IjE2In0sInRhZyI6IiRpdGVtMl90aXRsZSJ9</bd:templateData>
          </p:ext>
        </p:extLst>
      </p:sp>
      <p:sp>
        <p:nvSpPr>
          <p:cNvPr name="AutoShape 15" id="15"/>
          <p:cNvSpPr/>
          <p:nvPr/>
        </p:nvSpPr>
        <p:spPr>
          <a:xfrm rot="0">
            <a:off x="6450879" y="3899082"/>
            <a:ext cx="4282862" cy="45473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生物累积压力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eyJfdGVtcGxhdGVEYXRhIjp7ImNvbnRlbnRUeXBlIjoiJGl0ZW0zX3RpdGxlIiwibGluZUNvdW50IjoiMSIsIndvcmRDb3VudCI6IjE2In0sInRhZyI6IiRpdGVtM190aXRsZSJ9</bd:templateData>
          </p:ext>
        </p:extLst>
      </p:sp>
      <p:sp>
        <p:nvSpPr>
          <p:cNvPr name="AutoShape 16" id="16"/>
          <p:cNvSpPr/>
          <p:nvPr/>
        </p:nvSpPr>
        <p:spPr>
          <a:xfrm rot="0">
            <a:off x="6450879" y="5195893"/>
            <a:ext cx="4282862" cy="45473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与小行星的协同作用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eyJfdGVtcGxhdGVEYXRhIjp7ImNvbnRlbnRUeXBlIjoiJGl0ZW00X3RpdGxlIiwibGluZUNvdW50IjoiMSIsIndvcmRDb3VudCI6IjE2In0sInRhZyI6IiRpdGVtNF90aXRsZSJ9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+t+W5sueBq+WxseeIhuWPkeeahOW9seWTjVxuIyMjIOWWt+WPkeinhOaooeS4juaMgee7reaXtumXtFxu5b635bmy6auY5Y6f54Gr5bGx5rS75Yqo5YiG5Lik6Zi25q615Za35Y+R77yM5oyB57utNTDkuIflubTvvIznhpTlsqnopobnm5bpnaLnp6/ovr41MOS4h+W5s+aWueWFrOmHjO+8jOmHiuaUvuW3qOmHj+S6jOawp+WMlueis+WSjOS6jOawp+WMluehq+OAglxuIyMjIOawlOWAmeWPjOmHjeaViOW6lFxu5Yid5pyf5LqM5rCn5YyW56Gr5a+86Ie05YWo55CD6ZmN5ripNeKEg++8jOWQjuacn+S6jOawp+WMlueis+W8leWPkea4qeWupOaViOW6lO+8jOawlOWAmeWJp+eDiOazouWKqOegtOWdj+eUn+aAgeezu+e7n+eos+WumuaAp+OAglxuIyMjIOeUn+eJqee0r+enr+WOi+WKm1xu54Gr5bGx54Gw5a+86Ie05rWu5ri455Sf54mp5aSn6KeE5qih5q275Lqh5YyW55+z6K6w5b2V77yM6KGo5piO5rW35rSL6YW45YyW5LiO57y65rCn5LqL5Lu25oyB57ut5pWw5LiH5bm077yM5YmK5byx5oGQ6b6Z6aOf54mp5Z+656GA44CCXG4jIyMg5LiO5bCP6KGM5pif55qE5Y2P5ZCM5L2c55SoXG7ngavlsbHmtLvliqjlhYjliYrlvLHnlJ/mgIHns7vnu5/pn6fmgKfvvIzkvb/mgZDpvpnnp43nvqTmm7TmmJPlj5flkI7nu63pmajnn7Pmkp7lh7vnmoToh7Tlkb3miZPlh7vjgIIiLCJ0cGxpZCI6Ijg5IiwidHBsTmFtZSI6Imxpc3Q0XzIwMjUwNjI2MDgiLCJlZGl0ZWQiOiJmYWxzZSJ9</bd:templateData>
    </p:ext>
  </p:extLst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气候变化与生态系统崩溃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777" r="777"/>
          <a:stretch>
            <a:fillRect/>
          </a:stretch>
        </p:blipFill>
        <p:spPr>
          <a:xfrm rot="0" flipH="false">
            <a:off x="7991940" y="1518027"/>
            <a:ext cx="3605507" cy="228902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100000"/>
          </a:blip>
          <a:srcRect l="2738" r="2738"/>
          <a:stretch>
            <a:fillRect/>
          </a:stretch>
        </p:blipFill>
        <p:spPr>
          <a:xfrm rot="0" flipH="false">
            <a:off x="7991940" y="3957279"/>
            <a:ext cx="3605507" cy="228902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100000"/>
          </a:blip>
          <a:srcRect l="2269" r="2269"/>
          <a:stretch>
            <a:fillRect/>
          </a:stretch>
        </p:blipFill>
        <p:spPr>
          <a:xfrm rot="0" flipH="false">
            <a:off x="638095" y="3957279"/>
            <a:ext cx="3496249" cy="228902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  <p:sp>
        <p:nvSpPr>
          <p:cNvPr name="AutoShape 6" id="6"/>
          <p:cNvSpPr/>
          <p:nvPr/>
        </p:nvSpPr>
        <p:spPr>
          <a:xfrm rot="0">
            <a:off x="638095" y="1518027"/>
            <a:ext cx="3496249" cy="2289021"/>
          </a:xfrm>
          <a:prstGeom prst="rect">
            <a:avLst/>
          </a:prstGeom>
          <a:noFill/>
          <a:ln w="12668">
            <a:solidFill>
              <a:schemeClr val="accent1">
                <a:alpha val="100000"/>
              </a:schemeClr>
            </a:solidFill>
            <a:prstDash val="solid"/>
          </a:ln>
        </p:spPr>
        <p:txBody>
          <a:bodyPr anchor="ctr" rtlCol="false" anchorCtr="false" vert="horz" wrap="square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  <a:defRPr/>
            </a:pPr>
            <a:r>
              <a:rPr lang="en-US" sz="9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/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eyJfdGVtcGxhdGVEYXRhIjp7ImxpbmVDb3VudCI6IjE1Iiwid29yZENvdW50IjoiMjcifSwidGFnIjoibm9FZGl0In0=</bd:templateData>
          </p:ext>
        </p:extLst>
      </p:sp>
      <p:sp>
        <p:nvSpPr>
          <p:cNvPr name="AutoShape 7" id="7"/>
          <p:cNvSpPr/>
          <p:nvPr/>
        </p:nvSpPr>
        <p:spPr>
          <a:xfrm rot="0">
            <a:off x="625301" y="1689543"/>
            <a:ext cx="3083593" cy="493623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839326" y="1723147"/>
            <a:ext cx="2596996" cy="397304"/>
          </a:xfrm>
          <a:prstGeom prst="rect">
            <a:avLst/>
          </a:prstGeom>
          <a:noFill/>
          <a:ln/>
        </p:spPr>
        <p:txBody>
          <a:bodyPr anchor="ctr" rtlCol="false" lIns="0" rIns="0" tIns="0" bIns="0" anchorCtr="false" vert="horz"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true" sz="2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大气成分剧变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eyJfdGVtcGxhdGVEYXRhIjp7ImNvbnRlbnRUeXBlIjoiJGl0ZW0xX3RpdGxlIiwibGluZUNvdW50IjoiMSIsIndvcmRDb3VudCI6IjgifSwidGFnIjoiJGl0ZW0xX3RpdGxlIn0=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839326" y="2347530"/>
            <a:ext cx="3143676" cy="1342172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noAutofit/>
          </a:bodyPr>
          <a:lstStyle/>
          <a:p>
            <a:pPr algn="l">
              <a:lnSpc>
                <a:spcPct val="150000"/>
              </a:lnSpc>
              <a:spcBef>
                <a:spcPts val="375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陨石撞击与火山活动共同导致大气中粉尘停留数年，光合作用效率下降75%，陆地植被大面积消亡。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eyJfdGVtcGxhdGVEYXRhIjp7ImNvbnRlbnRUeXBlIjoiJGl0ZW0xX2MiLCJsaW5lQ291bnQiOiI0Iiwid29yZENvdW50IjoiMTUifSwidGFnIjoiJGl0ZW0xX2MifQ==</bd:templateData>
          </p:ext>
        </p:extLst>
      </p:sp>
      <p:sp>
        <p:nvSpPr>
          <p:cNvPr name="AutoShape 10" id="10"/>
          <p:cNvSpPr/>
          <p:nvPr/>
        </p:nvSpPr>
        <p:spPr>
          <a:xfrm rot="0">
            <a:off x="4311405" y="1518027"/>
            <a:ext cx="3496249" cy="2289021"/>
          </a:xfrm>
          <a:prstGeom prst="rect">
            <a:avLst/>
          </a:prstGeom>
          <a:grpFill/>
          <a:ln w="12668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5549481" y="1689543"/>
            <a:ext cx="1619808" cy="493623"/>
          </a:xfrm>
          <a:prstGeom prst="rect">
            <a:avLst/>
          </a:prstGeom>
          <a:grpFill/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2" id="12"/>
          <p:cNvSpPr/>
          <p:nvPr/>
        </p:nvSpPr>
        <p:spPr>
          <a:xfrm rot="0">
            <a:off x="4311405" y="3957279"/>
            <a:ext cx="3496249" cy="2289021"/>
          </a:xfrm>
          <a:prstGeom prst="rect">
            <a:avLst/>
          </a:prstGeom>
          <a:noFill/>
          <a:ln w="12668">
            <a:solidFill>
              <a:schemeClr val="accent1">
                <a:alpha val="100000"/>
              </a:schemeClr>
            </a:solidFill>
            <a:prstDash val="solid"/>
          </a:ln>
        </p:spPr>
        <p:txBody>
          <a:bodyPr anchor="ctr" rtlCol="false" anchorCtr="false" vert="horz" wrap="square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  <a:defRPr/>
            </a:pPr>
            <a:r>
              <a:rPr lang="en-US" sz="9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/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eyJfdGVtcGxhdGVEYXRhIjp7ImxpbmVDb3VudCI6IjE1Iiwid29yZENvdW50IjoiMjcifSwidGFnIjoibm9FZGl0In0=</bd:templateData>
          </p:ext>
        </p:extLst>
      </p:sp>
      <p:sp>
        <p:nvSpPr>
          <p:cNvPr name="AutoShape 13" id="13"/>
          <p:cNvSpPr/>
          <p:nvPr/>
        </p:nvSpPr>
        <p:spPr>
          <a:xfrm rot="0">
            <a:off x="4311405" y="1689543"/>
            <a:ext cx="3083593" cy="493623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4" id="14"/>
          <p:cNvSpPr/>
          <p:nvPr/>
        </p:nvSpPr>
        <p:spPr>
          <a:xfrm rot="0">
            <a:off x="4298610" y="4128795"/>
            <a:ext cx="3017058" cy="493623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4512635" y="4176954"/>
            <a:ext cx="2596996" cy="397304"/>
          </a:xfrm>
          <a:prstGeom prst="rect">
            <a:avLst/>
          </a:prstGeom>
          <a:noFill/>
          <a:ln/>
        </p:spPr>
        <p:txBody>
          <a:bodyPr anchor="ctr" rtlCol="false" lIns="0" rIns="0" tIns="0" bIns="0" anchorCtr="false" vert="horz"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true" sz="2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营养级联崩溃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eyJfdGVtcGxhdGVEYXRhIjp7ImNvbnRlbnRUeXBlIjoiJGl0ZW0zX3RpdGxlIiwibGluZUNvdW50IjoiMSIsIndvcmRDb3VudCI6IjgifSwidGFnIjoiJGl0ZW0zX3RpdGxlIn0=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4512635" y="4786783"/>
            <a:ext cx="3143676" cy="1355479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noAutofit/>
          </a:bodyPr>
          <a:lstStyle/>
          <a:p>
            <a:pPr algn="l">
              <a:lnSpc>
                <a:spcPct val="150000"/>
              </a:lnSpc>
              <a:spcBef>
                <a:spcPts val="375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植食恐龙灭绝引发肉食恐龙食物短缺，海洋中浮游生物死亡导致菊石等无脊椎动物灭绝，生态系统全面瓦解。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eyJfdGVtcGxhdGVEYXRhIjp7ImNvbnRlbnRUeXBlIjoiJGl0ZW0zX2MiLCJsaW5lQ291bnQiOiI0Iiwid29yZENvdW50IjoiMTUifSwidGFnIjoiJGl0ZW0zX2MifQ==</bd:templateData>
          </p:ext>
        </p:extLst>
      </p:sp>
      <p:sp>
        <p:nvSpPr>
          <p:cNvPr name="TextBox 17" id="17"/>
          <p:cNvSpPr txBox="true"/>
          <p:nvPr/>
        </p:nvSpPr>
        <p:spPr>
          <a:xfrm rot="0">
            <a:off x="4487691" y="2296401"/>
            <a:ext cx="3143676" cy="1393300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noAutofit/>
          </a:bodyPr>
          <a:lstStyle/>
          <a:p>
            <a:pPr algn="l">
              <a:lnSpc>
                <a:spcPct val="150000"/>
              </a:lnSpc>
              <a:spcBef>
                <a:spcPts val="375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短期"火山冬天"与长期温室效应交替，爬行动物温度调节能力无法适应剧烈气候振荡。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eyJfdGVtcGxhdGVEYXRhIjp7ImNvbnRlbnRUeXBlIjoiJGl0ZW0yX2MiLCJsaW5lQ291bnQiOiI0Iiwid29yZENvdW50IjoiMTUifSwidGFnIjoiJGl0ZW0yX2MifQ==</bd:templateData>
          </p:ext>
        </p:extLst>
      </p:sp>
      <p:sp>
        <p:nvSpPr>
          <p:cNvPr name="TextBox 18" id="18"/>
          <p:cNvSpPr txBox="true"/>
          <p:nvPr/>
        </p:nvSpPr>
        <p:spPr>
          <a:xfrm rot="0">
            <a:off x="4487691" y="1723147"/>
            <a:ext cx="2596996" cy="397304"/>
          </a:xfrm>
          <a:prstGeom prst="rect">
            <a:avLst/>
          </a:prstGeom>
          <a:noFill/>
          <a:ln/>
        </p:spPr>
        <p:txBody>
          <a:bodyPr anchor="ctr" rtlCol="false" lIns="0" rIns="0" tIns="0" bIns="0" anchorCtr="false" vert="horz"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true" sz="2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温度波动机制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eyJfdGVtcGxhdGVEYXRhIjp7ImNvbnRlbnRUeXBlIjoiJGl0ZW0yX3RpdGxlIiwibGluZUNvdW50IjoiMSIsIndvcmRDb3VudCI6IjgifSwidGFnIjoiJGl0ZW0yX3RpdGxlIn0=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wlOWAmeWPmOWMluS4jueUn+aAgeezu+e7n+W0qea6g1xuIyMjIOWkp+awlOaIkOWIhuWJp+WPmFxu6Zmo55+z5pKe5Ye75LiO54Gr5bGx5rS75Yqo5YWx5ZCM5a+86Ie05aSn5rCU5Lit57KJ5bCY5YGc55WZ5pWw5bm077yM5YWJ5ZCI5L2c55So5pWI546H5LiL6ZmNNzUl77yM6ZmG5Zyw5qSN6KKr5aSn6Z2i56ev5raI5Lqh44CCXG4jIyMg5rip5bqm5rOi5Yqo5py65Yi2XG7nn63mnJ9cIueBq+WxseWGrOWkqVwi5LiO6ZW/5pyf5rip5a6k5pWI5bqU5Lqk5pu/77yM54is6KGM5Yqo54mp5rip5bqm6LCD6IqC6IO95Yqb5peg5rOV6YCC5bqU5Ymn54OI5rCU5YCZ5oyv6I2h44CCXG4jIyMg6JCl5YW757qn6IGU5bSp5rqDXG7mpI3po5/mgZDpvpnnga3nu53lvJXlj5Hogonpo5/mgZDpvpnpo5/niannn63nvLrvvIzmtbfmtIvkuK3mta7muLjnlJ/nianmrbvkuqHlr7zoh7Toj4rnn7PnrYnml6DohIrmpI7liqjniannga3nu53vvIznlJ/mgIHns7vnu5/lhajpnaLnk6bop6PjgIIiLCJ0cGxpZCI6Ijg5IiwidHBsTmFtZSI6Imxpc3QzXzIwMjUwNzAzMjMiLCJlZGl0ZWQiOiJmYWxzZSJ9</bd:templateData>
    </p:ext>
  </p:extLst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492149" y="1281560"/>
            <a:ext cx="2333814" cy="1522429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b="true" sz="5400">
                <a:solidFill>
                  <a:srgbClr val="D2753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06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eyJfdGVtcGxhdGVEYXRhIjp7ImNvbnRlbnRUeXBlIjoiJG51bWJlciIsImxpbmVDb3VudCI6IjEiLCJ3b3JkQ291bnQiOiIyIn0sInRhZyI6Im5vRWRpdCJ9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156304" y="3361238"/>
            <a:ext cx="5807957" cy="1376606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4050">
                <a:solidFill>
                  <a:srgbClr val="4E1B0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恐龙研究的现代意义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eyJfdGVtcGxhdGVEYXRhIjp7ImNvbnRlbnRUeXBlIjoiJHRpdGxlIiwibGluZUNvdW50IjoiMiIsIndvcmRDb3VudCI6IjkifSwidGFnIjoiJHRpdGxlIn0=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eyJtZCI6IiMjIOaBkOm+meeglOeptueahOeOsOS7o+aEj+S5iSIsInRwbGlkIjoiODkiLCJ0cGxOYW1lIjoiaDJ0aXRsZV84OWNhcnRvb24iLCJlZGl0ZWQiOiJmYWxzZSJ9</bd:templateData>
    </p:ext>
  </p:extLst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614971" y="1894865"/>
            <a:ext cx="2736832" cy="4238409"/>
          </a:xfrm>
          <a:prstGeom prst="roundRect">
            <a:avLst>
              <a:gd fmla="val 5514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773709" y="3095761"/>
            <a:ext cx="2419356" cy="2756702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北美新墨西哥州发现的7400万年前巨型暴龙胫骨化石（长960mm/直径128mm），其尺寸达到著名暴龙"苏"的84%，推算体重4700公斤，为暴龙亚科早期演化提供关键证据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eyJfdGVtcGxhdGVEYXRhIjp7ImNvbnRlbnRUeXBlIjoiJGl0ZW0xX2MiLCJsaW5lQ291bnQiOiI4Iiwid29yZENvdW50IjoiMTEifSwidGFnIjoiJGl0ZW0xX2MifQ==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3471408" y="1902340"/>
            <a:ext cx="2736832" cy="4238409"/>
          </a:xfrm>
          <a:prstGeom prst="roundRect">
            <a:avLst>
              <a:gd fmla="val 5514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6319687" y="1902340"/>
            <a:ext cx="2736832" cy="4238409"/>
          </a:xfrm>
          <a:prstGeom prst="roundRect">
            <a:avLst>
              <a:gd fmla="val 5514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9195857" y="1902340"/>
            <a:ext cx="2736832" cy="4238409"/>
          </a:xfrm>
          <a:prstGeom prst="roundRect">
            <a:avLst>
              <a:gd fmla="val 5514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grpSp>
        <p:nvGrpSpPr>
          <p:cNvPr name="Group 7" id="7"/>
          <p:cNvGrpSpPr/>
          <p:nvPr/>
        </p:nvGrpSpPr>
        <p:grpSpPr>
          <a:xfrm rot="0">
            <a:off x="1360131" y="1650938"/>
            <a:ext cx="1167504" cy="720090"/>
            <a:chOff x="1360131" y="1650938"/>
            <a:chExt cx="1167504" cy="720090"/>
          </a:xfrm>
        </p:grpSpPr>
        <p:sp>
          <p:nvSpPr>
            <p:cNvPr name="AutoShape 8" id="8"/>
            <p:cNvSpPr/>
            <p:nvPr/>
          </p:nvSpPr>
          <p:spPr>
            <a:xfrm rot="0">
              <a:off x="1590527" y="1657626"/>
              <a:ext cx="706713" cy="706713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  <p:sp>
          <p:nvSpPr>
            <p:cNvPr name="TextBox 9" id="9"/>
            <p:cNvSpPr txBox="true"/>
            <p:nvPr/>
          </p:nvSpPr>
          <p:spPr>
            <a:xfrm rot="0">
              <a:off x="1360131" y="1650938"/>
              <a:ext cx="1167504" cy="720090"/>
            </a:xfrm>
            <a:prstGeom prst="rect">
              <a:avLst/>
            </a:prstGeom>
            <a:ln/>
          </p:spPr>
          <p:txBody>
            <a:bodyPr anchor="ctr" rtlCol="false" lIns="91440" rIns="91440" tIns="45720" bIns="45720" anchorCtr="false" vert="horz" wrap="square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375"/>
                </a:spcBef>
              </a:pPr>
              <a:r>
                <a:rPr lang="en-US" b="true" sz="2400">
                  <a:solidFill>
                    <a:srgbClr val="FFFDFD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01</a:t>
              </a:r>
            </a:p>
          </p:txBody>
          <p:extLst>
            <p:ext uri="http://schemas.baidu.com/office/drawing/2023/templateData">
              <bd:templateData xmlns:bd="http://schemas.baidu.com/office/drawing/2023/templateData">eyJfdGVtcGxhdGVEYXRhIjp7ImxpbmVDb3VudCI6IjEiLCJ3b3JkQ291bnQiOiIyIn19</bd:templateData>
            </p:ext>
          </p:extLst>
        </p:sp>
      </p:grpSp>
      <p:grpSp>
        <p:nvGrpSpPr>
          <p:cNvPr name="Group 10" id="10"/>
          <p:cNvGrpSpPr/>
          <p:nvPr/>
        </p:nvGrpSpPr>
        <p:grpSpPr>
          <a:xfrm rot="0">
            <a:off x="10018333" y="1650938"/>
            <a:ext cx="1167504" cy="720090"/>
            <a:chOff x="10018333" y="1650938"/>
            <a:chExt cx="1167504" cy="720090"/>
          </a:xfrm>
        </p:grpSpPr>
        <p:sp>
          <p:nvSpPr>
            <p:cNvPr name="AutoShape 11" id="11"/>
            <p:cNvSpPr/>
            <p:nvPr/>
          </p:nvSpPr>
          <p:spPr>
            <a:xfrm rot="0">
              <a:off x="10248728" y="1657626"/>
              <a:ext cx="706713" cy="706713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  <p:sp>
          <p:nvSpPr>
            <p:cNvPr name="TextBox 12" id="12"/>
            <p:cNvSpPr txBox="true"/>
            <p:nvPr/>
          </p:nvSpPr>
          <p:spPr>
            <a:xfrm rot="0">
              <a:off x="10018333" y="1650938"/>
              <a:ext cx="1167504" cy="720090"/>
            </a:xfrm>
            <a:prstGeom prst="rect">
              <a:avLst/>
            </a:prstGeom>
            <a:ln/>
          </p:spPr>
          <p:txBody>
            <a:bodyPr anchor="ctr" rtlCol="false" lIns="91440" rIns="91440" tIns="45720" bIns="45720" anchorCtr="false" vert="horz" wrap="square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375"/>
                </a:spcBef>
              </a:pPr>
              <a:r>
                <a:rPr lang="en-US" b="true" sz="2400">
                  <a:solidFill>
                    <a:srgbClr val="FFFDFD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04</a:t>
              </a:r>
            </a:p>
          </p:txBody>
          <p:extLst>
            <p:ext uri="http://schemas.baidu.com/office/drawing/2023/templateData">
              <bd:templateData xmlns:bd="http://schemas.baidu.com/office/drawing/2023/templateData">eyJfdGVtcGxhdGVEYXRhIjp7ImxpbmVDb3VudCI6IjEiLCJ3b3JkQ291bnQiOiIyIn19</bd:templateData>
            </p:ext>
          </p:extLst>
        </p:sp>
      </p:grpSp>
      <p:grpSp>
        <p:nvGrpSpPr>
          <p:cNvPr name="Group 13" id="13"/>
          <p:cNvGrpSpPr/>
          <p:nvPr/>
        </p:nvGrpSpPr>
        <p:grpSpPr>
          <a:xfrm rot="0">
            <a:off x="7103007" y="1650938"/>
            <a:ext cx="1167504" cy="720090"/>
            <a:chOff x="7103007" y="1650938"/>
            <a:chExt cx="1167504" cy="720090"/>
          </a:xfrm>
        </p:grpSpPr>
        <p:sp>
          <p:nvSpPr>
            <p:cNvPr name="AutoShape 14" id="14"/>
            <p:cNvSpPr/>
            <p:nvPr/>
          </p:nvSpPr>
          <p:spPr>
            <a:xfrm rot="0">
              <a:off x="7333402" y="1657626"/>
              <a:ext cx="706713" cy="706713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  <p:sp>
          <p:nvSpPr>
            <p:cNvPr name="TextBox 15" id="15"/>
            <p:cNvSpPr txBox="true"/>
            <p:nvPr/>
          </p:nvSpPr>
          <p:spPr>
            <a:xfrm rot="0">
              <a:off x="7103007" y="1650938"/>
              <a:ext cx="1167504" cy="720090"/>
            </a:xfrm>
            <a:prstGeom prst="rect">
              <a:avLst/>
            </a:prstGeom>
            <a:ln/>
          </p:spPr>
          <p:txBody>
            <a:bodyPr anchor="ctr" rtlCol="false" lIns="91440" rIns="91440" tIns="45720" bIns="45720" anchorCtr="false" vert="horz" wrap="square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375"/>
                </a:spcBef>
              </a:pPr>
              <a:r>
                <a:rPr lang="en-US" b="true" sz="2400">
                  <a:solidFill>
                    <a:srgbClr val="FFFDFD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03</a:t>
              </a:r>
            </a:p>
          </p:txBody>
          <p:extLst>
            <p:ext uri="http://schemas.baidu.com/office/drawing/2023/templateData">
              <bd:templateData xmlns:bd="http://schemas.baidu.com/office/drawing/2023/templateData">eyJfdGVtcGxhdGVEYXRhIjp7ImxpbmVDb3VudCI6IjEiLCJ3b3JkQ291bnQiOiIyIn19</bd:templateData>
            </p:ext>
          </p:extLst>
        </p:sp>
      </p:grpSp>
      <p:grpSp>
        <p:nvGrpSpPr>
          <p:cNvPr name="Group 16" id="16"/>
          <p:cNvGrpSpPr/>
          <p:nvPr/>
        </p:nvGrpSpPr>
        <p:grpSpPr>
          <a:xfrm rot="0">
            <a:off x="4246198" y="1650938"/>
            <a:ext cx="1167504" cy="720090"/>
            <a:chOff x="4246198" y="1650938"/>
            <a:chExt cx="1167504" cy="720090"/>
          </a:xfrm>
        </p:grpSpPr>
        <p:sp>
          <p:nvSpPr>
            <p:cNvPr name="AutoShape 17" id="17"/>
            <p:cNvSpPr/>
            <p:nvPr/>
          </p:nvSpPr>
          <p:spPr>
            <a:xfrm rot="0">
              <a:off x="4476594" y="1657626"/>
              <a:ext cx="706713" cy="706713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  <p:sp>
          <p:nvSpPr>
            <p:cNvPr name="TextBox 18" id="18"/>
            <p:cNvSpPr txBox="true"/>
            <p:nvPr/>
          </p:nvSpPr>
          <p:spPr>
            <a:xfrm rot="0">
              <a:off x="4246198" y="1650938"/>
              <a:ext cx="1167504" cy="720090"/>
            </a:xfrm>
            <a:prstGeom prst="rect">
              <a:avLst/>
            </a:prstGeom>
            <a:ln/>
          </p:spPr>
          <p:txBody>
            <a:bodyPr anchor="ctr" rtlCol="false" lIns="91440" rIns="91440" tIns="45720" bIns="45720" anchorCtr="false" vert="horz" wrap="square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375"/>
                </a:spcBef>
              </a:pPr>
              <a:r>
                <a:rPr lang="en-US" b="true" sz="2400">
                  <a:solidFill>
                    <a:srgbClr val="FFFDFD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02</a:t>
              </a:r>
            </a:p>
          </p:txBody>
          <p:extLst>
            <p:ext uri="http://schemas.baidu.com/office/drawing/2023/templateData">
              <bd:templateData xmlns:bd="http://schemas.baidu.com/office/drawing/2023/templateData">eyJfdGVtcGxhdGVEYXRhIjp7ImxpbmVDb3VudCI6IjEiLCJ3b3JkQ291bnQiOiIyIn19</bd:templateData>
            </p:ext>
          </p:extLst>
        </p:sp>
      </p:grpSp>
      <p:sp>
        <p:nvSpPr>
          <p:cNvPr name="TextBox 19" id="19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恐龙化石的发现与研究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TextBox 20" id="20"/>
          <p:cNvSpPr txBox="true"/>
          <p:nvPr/>
        </p:nvSpPr>
        <p:spPr>
          <a:xfrm rot="0">
            <a:off x="720480" y="2516329"/>
            <a:ext cx="2579041" cy="579431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巨型暴龙化石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eyJfdGVtcGxhdGVEYXRhIjp7ImNvbnRlbnRUeXBlIjoiJGl0ZW0xX3RpdGxlIiwibGluZUNvdW50IjoiMSIsIndvcmRDb3VudCI6IjgifSwidGFnIjoiJGl0ZW0xX3RpdGxlIn0=</bd:templateData>
          </p:ext>
        </p:extLst>
      </p:sp>
      <p:sp>
        <p:nvSpPr>
          <p:cNvPr name="TextBox 21" id="21"/>
          <p:cNvSpPr txBox="true"/>
          <p:nvPr/>
        </p:nvSpPr>
        <p:spPr>
          <a:xfrm rot="0">
            <a:off x="3630149" y="3103235"/>
            <a:ext cx="2419350" cy="2756702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通过科特兰组地层分析精确锁定化石形成于坎帕阶晚期（7400万年前），为建立暴龙类演化时间轴提供可靠年代标尺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eyJfdGVtcGxhdGVEYXRhIjp7ImNvbnRlbnRUeXBlIjoiJGl0ZW0yX2MiLCJsaW5lQ291bnQiOiI4Iiwid29yZENvdW50IjoiMTEifSwidGFnIjoiJGl0ZW0yX2MifQ==</bd:templateData>
          </p:ext>
        </p:extLst>
      </p:sp>
      <p:sp>
        <p:nvSpPr>
          <p:cNvPr name="TextBox 22" id="22"/>
          <p:cNvSpPr txBox="true"/>
          <p:nvPr/>
        </p:nvSpPr>
        <p:spPr>
          <a:xfrm rot="0">
            <a:off x="3685790" y="2523804"/>
            <a:ext cx="2286284" cy="579431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地层年代测定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eyJfdGVtcGxhdGVEYXRhIjp7ImNvbnRlbnRUeXBlIjoiJGl0ZW0yX3RpdGxlIiwibGluZUNvdW50IjoiMSIsIndvcmRDb3VudCI6IjcifSwidGFnIjoiJGl0ZW0yX3RpdGxlIn0=</bd:templateData>
          </p:ext>
        </p:extLst>
      </p:sp>
      <p:sp>
        <p:nvSpPr>
          <p:cNvPr name="TextBox 23" id="23"/>
          <p:cNvSpPr txBox="true"/>
          <p:nvPr/>
        </p:nvSpPr>
        <p:spPr>
          <a:xfrm rot="0">
            <a:off x="6478428" y="3103235"/>
            <a:ext cx="2419350" cy="2756702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笔直骨骼结构与三角形下端等解剖特征表明其与霸王龙、麦克雷暴龙的亲缘关系，支持暴龙亚科可能起源于北美南部的假说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eyJfdGVtcGxhdGVEYXRhIjp7ImNvbnRlbnRUeXBlIjoiJGl0ZW0zX2MiLCJsaW5lQ291bnQiOiI4Iiwid29yZENvdW50IjoiMTEifSwidGFnIjoiJGl0ZW0zX2MifQ==</bd:templateData>
          </p:ext>
        </p:extLst>
      </p:sp>
      <p:sp>
        <p:nvSpPr>
          <p:cNvPr name="TextBox 24" id="24"/>
          <p:cNvSpPr txBox="true"/>
          <p:nvPr/>
        </p:nvSpPr>
        <p:spPr>
          <a:xfrm rot="0">
            <a:off x="6582377" y="2523804"/>
            <a:ext cx="2286284" cy="579431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形态学特征分析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eyJfdGVtcGxhdGVEYXRhIjp7ImNvbnRlbnRUeXBlIjoiJGl0ZW0zX3RpdGxlIiwibGluZUNvdW50IjoiMSIsIndvcmRDb3VudCI6IjcifSwidGFnIjoiJGl0ZW0zX3RpdGxlIn0=</bd:templateData>
          </p:ext>
        </p:extLst>
      </p:sp>
      <p:sp>
        <p:nvSpPr>
          <p:cNvPr name="TextBox 25" id="25"/>
          <p:cNvSpPr txBox="true"/>
          <p:nvPr/>
        </p:nvSpPr>
        <p:spPr>
          <a:xfrm rot="0">
            <a:off x="9354598" y="3103235"/>
            <a:ext cx="2419350" cy="2756702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采用骨骼尺寸比例模型（对比"苏"标本）进行体重推算，展示现代古生物学中定量分析技术的应用价值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eyJfdGVtcGxhdGVEYXRhIjp7ImNvbnRlbnRUeXBlIjoiJGl0ZW00X2MiLCJsaW5lQ291bnQiOiI4Iiwid29yZENvdW50IjoiMTEifSwidGFnIjoiJGl0ZW00X2MifQ==</bd:templateData>
          </p:ext>
        </p:extLst>
      </p:sp>
      <p:sp>
        <p:nvSpPr>
          <p:cNvPr name="TextBox 26" id="26"/>
          <p:cNvSpPr txBox="true"/>
          <p:nvPr/>
        </p:nvSpPr>
        <p:spPr>
          <a:xfrm rot="0">
            <a:off x="9420448" y="2523804"/>
            <a:ext cx="2286284" cy="579431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研究方法创新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eyJfdGVtcGxhdGVEYXRhIjp7ImNvbnRlbnRUeXBlIjoiJGl0ZW00X3RpdGxlIiwibGluZUNvdW50IjoiMSIsIndvcmRDb3VudCI6IjcifSwidGFnIjoiJGl0ZW00X3RpdGxlIn0=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WMluefs+eahOWPkeeOsOS4jueglOeptlxuIyMjIOW3qOWei+aatOm+meWMluefs1xu5YyX576O5paw5aKo6KW/5ZOl5bee5Y+R546w55qENzQwMOS4h+W5tOWJjeW3qOWei+aatOm+meiDq+mqqOWMluefs++8iOmVvzk2MG1tL+ebtOW+hDEyOG1t77yJ77yM5YW25bC65a+46L6+5Yiw6JGX5ZCN5pq06b6ZXCLoi49cIueahDg0Je+8jOaOqOeul+S9k+mHjTQ3MDDlhazmlqTvvIzkuLrmmrTpvpnkuprnp5Hml6nmnJ/mvJTljJbmj5DkvpvlhbPplK7or4Hmja5cbiMjIyDlnLDlsYLlubTku6PmtYvlrppcbumAmui/h+enkeeJueWFsOe7hOWcsOWxguWIhuaekOeyvuehrumUgeWumuWMluefs+W9ouaIkOS6juWdjuW4lemYtuaZmuacn++8iDc0MDDkuIflubTliY3vvInvvIzkuLrlu7rnq4vmmrTpvpnnsbvmvJTljJbml7bpl7TovbTmj5Dkvpvlj6/pnaDlubTku6PmoIflsLpcbiMjIyDlvaLmgIHlrabnibnlvoHliIbmnpBcbueslOebtOmqqOmqvOe7k+aehOS4juS4ieinkuW9ouS4i+err+etieino+WJlueJueW+geihqOaYjuWFtuS4jumcuOeOi+m+meOAgem6puWFi+mbt+aatOm+meeahOS6sue8mOWFs+ezu++8jOaUr+aMgeaatOm+meS6muenkeWPr+iDvei1t+a6kOS6juWMl+e+juWNl+mDqOeahOWBh+ivtFxuIyMjIOeglOeptuaWueazleWIm+aWsFxu6YeH55So6aqo6aq85bC65a+45q+U5L6L5qih5Z6L77yI5a+55q+UXCLoi49cIuagh+acrO+8iei/m+ihjOS9k+mHjeaOqOeul++8jOWxleekuueOsOS7o+WPpOeUn+eJqeWtpuS4reWumumHj+WIhuaekOaKgOacr+eahOW6lOeUqOS7t+WAvCIsInRwbGlkIjoiODkiLCJ0cGxOYW1lIjoibGlzdDRfMjMxMjAxMDEiLCJlZGl0ZWQiOiJmYWxzZSJ9</bd:templateData>
    </p:ext>
  </p:extLst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642508" y="4938029"/>
            <a:ext cx="10906531" cy="1373297"/>
          </a:xfrm>
          <a:prstGeom prst="ellipse">
            <a:avLst/>
          </a:prstGeom>
          <a:noFill/>
          <a:ln w="19050">
            <a:gradFill>
              <a:gsLst>
                <a:gs pos="34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/>
            </a:gra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恐龙与鸟类进化的关系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1145518" y="1368625"/>
            <a:ext cx="9900511" cy="4391356"/>
          </a:xfrm>
          <a:prstGeom prst="roundRect">
            <a:avLst>
              <a:gd fmla="val 6363" name="adj"/>
            </a:avLst>
          </a:prstGeom>
          <a:gradFill>
            <a:gsLst>
              <a:gs pos="0">
                <a:schemeClr val="lt2">
                  <a:alpha val="0"/>
                </a:schemeClr>
              </a:gs>
              <a:gs pos="96000">
                <a:schemeClr val="lt2">
                  <a:alpha val="100000"/>
                </a:schemeClr>
              </a:gs>
            </a:gsLst>
            <a:lin ang="16200000"/>
          </a:gradFill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/>
            </a:gra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642508" y="5173915"/>
            <a:ext cx="10906531" cy="1373297"/>
          </a:xfrm>
          <a:prstGeom prst="ellipse">
            <a:avLst/>
          </a:prstGeom>
          <a:noFill/>
          <a:ln w="19050">
            <a:gradFill>
              <a:gsLst>
                <a:gs pos="31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/>
            </a:gra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7861021" y="1599594"/>
            <a:ext cx="2967836" cy="492557"/>
          </a:xfrm>
          <a:prstGeom prst="rect">
            <a:avLst/>
          </a:prstGeom>
          <a:noFill/>
          <a:ln/>
        </p:spPr>
        <p:txBody>
          <a:bodyPr anchor="t" rtlCol="false" tIns="45720" lIns="76200" bIns="45720" rIns="91440" anchorCtr="true" vert="horz" wrap="square">
            <a:noAutofit/>
          </a:bodyPr>
          <a:lstStyle/>
          <a:p>
            <a:pPr algn="ctr"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分类学重构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eyJfdGVtcGxhdGVEYXRhIjp7ImNvbnRlbnRUeXBlIjoiJGl0ZW0zX3RpdGxlIiwibGluZUNvdW50IjoiMSIsIndvcmRDb3VudCI6IjgifSwidGFnIjoiJGl0ZW0zX3RpdGxlIn0=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7861021" y="2092152"/>
            <a:ext cx="2967836" cy="1556388"/>
          </a:xfrm>
          <a:prstGeom prst="rect">
            <a:avLst/>
          </a:prstGeom>
          <a:ln/>
        </p:spPr>
        <p:txBody>
          <a:bodyPr anchor="t" rtlCol="false" lIns="7620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徐星团队通过系统发育分析确立暴龙类与鸟类的共同祖先特征，修正传统恐龙分类体系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eyJfdGVtcGxhdGVEYXRhIjp7ImNvbnRlbnRUeXBlIjoiJGl0ZW0zX2MiLCJsaW5lQ291bnQiOiI1Iiwid29yZENvdW50IjoiMTUifSwidGFnIjoiJGl0ZW0zX2MifQ==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8150097" y="3815610"/>
            <a:ext cx="2523033" cy="125128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1">
                  <a:alpha val="58000"/>
                </a:schemeClr>
              </a:gs>
            </a:gsLst>
            <a:lin ang="162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>
            <a:alphaModFix amt="100000"/>
          </a:blip>
          <a:srcRect t="12107" b="12107"/>
          <a:stretch>
            <a:fillRect/>
          </a:stretch>
        </p:blipFill>
        <p:spPr>
          <a:xfrm rot="0" flipH="false">
            <a:off x="8089903" y="3872142"/>
            <a:ext cx="2510071" cy="126787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  <p:sp>
        <p:nvSpPr>
          <p:cNvPr name="AutoShape 10" id="10"/>
          <p:cNvSpPr/>
          <p:nvPr/>
        </p:nvSpPr>
        <p:spPr>
          <a:xfrm rot="0">
            <a:off x="8868689" y="4807480"/>
            <a:ext cx="952500" cy="9525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  <a:lumMod val="20000"/>
                  <a:lumOff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4619178" y="1616124"/>
            <a:ext cx="2913571" cy="492557"/>
          </a:xfrm>
          <a:prstGeom prst="rect">
            <a:avLst/>
          </a:prstGeom>
          <a:noFill/>
          <a:ln/>
        </p:spPr>
        <p:txBody>
          <a:bodyPr anchor="t" rtlCol="false" tIns="45720" lIns="76200" bIns="45720" rIns="91440" anchorCtr="true" vert="horz" wrap="square">
            <a:noAutofit/>
          </a:bodyPr>
          <a:lstStyle/>
          <a:p>
            <a:pPr algn="ctr"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肢体结构演化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eyJfdGVtcGxhdGVEYXRhIjp7ImNvbnRlbnRUeXBlIjoiJGl0ZW0yX3RpdGxlIiwibGluZUNvdW50IjoiMSIsIndvcmRDb3VudCI6IjgifSwidGFnIjoiJGl0ZW0yX3RpdGxlIn0=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4619178" y="2108682"/>
            <a:ext cx="2913571" cy="1556388"/>
          </a:xfrm>
          <a:prstGeom prst="rect">
            <a:avLst/>
          </a:prstGeom>
          <a:ln/>
        </p:spPr>
        <p:txBody>
          <a:bodyPr anchor="t" rtlCol="false" lIns="7620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小盗龙四翼特征揭示飞行能力演化过程，难逃泥潭龙化石则记录恐龙前肢向鸟类翅膀转变的形态过渡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eyJfdGVtcGxhdGVEYXRhIjp7ImNvbnRlbnRUeXBlIjoiJGl0ZW0yX2MiLCJsaW5lQ291bnQiOiI1Iiwid29yZENvdW50IjoiMTUifSwidGFnIjoiJGl0ZW0yX2MifQ==</bd:templateData>
          </p:ext>
        </p:extLst>
      </p:sp>
      <p:sp>
        <p:nvSpPr>
          <p:cNvPr name="AutoShape 13" id="13"/>
          <p:cNvSpPr/>
          <p:nvPr/>
        </p:nvSpPr>
        <p:spPr>
          <a:xfrm rot="0">
            <a:off x="4908116" y="3803564"/>
            <a:ext cx="2523033" cy="125128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1">
                  <a:alpha val="58000"/>
                </a:schemeClr>
              </a:gs>
            </a:gsLst>
            <a:lin ang="162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4">
            <a:alphaModFix amt="100000"/>
          </a:blip>
          <a:srcRect t="9824" b="9824"/>
          <a:stretch>
            <a:fillRect/>
          </a:stretch>
        </p:blipFill>
        <p:spPr>
          <a:xfrm rot="0" flipH="false">
            <a:off x="4806514" y="3896014"/>
            <a:ext cx="2726235" cy="148465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sp>
        <p:nvSpPr>
          <p:cNvPr name="AutoShape 15" id="15"/>
          <p:cNvSpPr/>
          <p:nvPr/>
        </p:nvSpPr>
        <p:spPr>
          <a:xfrm rot="0">
            <a:off x="7694254" y="2320590"/>
            <a:ext cx="19050" cy="878271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6" id="16"/>
          <p:cNvSpPr/>
          <p:nvPr/>
        </p:nvSpPr>
        <p:spPr>
          <a:xfrm rot="0">
            <a:off x="5693382" y="5086700"/>
            <a:ext cx="952500" cy="9525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  <a:lumMod val="20000"/>
                  <a:lumOff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7" id="17"/>
          <p:cNvSpPr/>
          <p:nvPr/>
        </p:nvSpPr>
        <p:spPr>
          <a:xfrm rot="0">
            <a:off x="5972877" y="5366195"/>
            <a:ext cx="393511" cy="393511"/>
          </a:xfrm>
          <a:custGeom>
            <a:avLst/>
            <a:gdLst/>
            <a:ahLst/>
            <a:cxnLst/>
            <a:rect r="r" b="b" t="t" l="l"/>
            <a:pathLst>
              <a:path h="304800" w="304800">
                <a:moveTo>
                  <a:pt x="274320" y="243840"/>
                </a:moveTo>
                <a:lnTo>
                  <a:pt x="304800" y="243840"/>
                </a:lnTo>
                <a:lnTo>
                  <a:pt x="304800" y="259080"/>
                </a:lnTo>
                <a:cubicBezTo>
                  <a:pt x="304800" y="267500"/>
                  <a:pt x="297980" y="274320"/>
                  <a:pt x="289560" y="274320"/>
                </a:cubicBezTo>
                <a:lnTo>
                  <a:pt x="289560" y="274320"/>
                </a:lnTo>
                <a:lnTo>
                  <a:pt x="15240" y="274320"/>
                </a:lnTo>
                <a:cubicBezTo>
                  <a:pt x="6820" y="274320"/>
                  <a:pt x="0" y="267500"/>
                  <a:pt x="0" y="259080"/>
                </a:cubicBezTo>
                <a:lnTo>
                  <a:pt x="0" y="259080"/>
                </a:lnTo>
                <a:lnTo>
                  <a:pt x="0" y="243840"/>
                </a:lnTo>
                <a:lnTo>
                  <a:pt x="30480" y="243840"/>
                </a:lnTo>
                <a:lnTo>
                  <a:pt x="30480" y="60960"/>
                </a:lnTo>
                <a:cubicBezTo>
                  <a:pt x="30480" y="44196"/>
                  <a:pt x="44196" y="30480"/>
                  <a:pt x="60960" y="30480"/>
                </a:cubicBezTo>
                <a:lnTo>
                  <a:pt x="243840" y="30480"/>
                </a:lnTo>
                <a:cubicBezTo>
                  <a:pt x="260671" y="30480"/>
                  <a:pt x="274320" y="44129"/>
                  <a:pt x="274320" y="60960"/>
                </a:cubicBezTo>
                <a:lnTo>
                  <a:pt x="274320" y="60960"/>
                </a:lnTo>
                <a:lnTo>
                  <a:pt x="274320" y="243840"/>
                </a:lnTo>
                <a:close/>
                <a:moveTo>
                  <a:pt x="60960" y="60960"/>
                </a:moveTo>
                <a:lnTo>
                  <a:pt x="60960" y="198120"/>
                </a:lnTo>
                <a:lnTo>
                  <a:pt x="243840" y="198120"/>
                </a:lnTo>
                <a:lnTo>
                  <a:pt x="243840" y="60960"/>
                </a:lnTo>
                <a:lnTo>
                  <a:pt x="60960" y="60960"/>
                </a:lnTo>
                <a:close/>
                <a:moveTo>
                  <a:pt x="121920" y="228600"/>
                </a:moveTo>
                <a:lnTo>
                  <a:pt x="121920" y="243840"/>
                </a:lnTo>
                <a:lnTo>
                  <a:pt x="182880" y="243840"/>
                </a:lnTo>
                <a:lnTo>
                  <a:pt x="182880" y="228600"/>
                </a:lnTo>
                <a:lnTo>
                  <a:pt x="121920" y="2286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8" id="18"/>
          <p:cNvSpPr/>
          <p:nvPr/>
        </p:nvSpPr>
        <p:spPr>
          <a:xfrm rot="0">
            <a:off x="9165292" y="5094559"/>
            <a:ext cx="359293" cy="359293"/>
          </a:xfrm>
          <a:custGeom>
            <a:avLst/>
            <a:gdLst/>
            <a:ahLst/>
            <a:cxnLst/>
            <a:rect r="r" b="b" t="t" l="l"/>
            <a:pathLst>
              <a:path h="304800" w="304800">
                <a:moveTo>
                  <a:pt x="130883" y="184766"/>
                </a:moveTo>
                <a:lnTo>
                  <a:pt x="35557" y="89516"/>
                </a:lnTo>
                <a:cubicBezTo>
                  <a:pt x="-11849" y="144323"/>
                  <a:pt x="-11849" y="225219"/>
                  <a:pt x="35557" y="280016"/>
                </a:cubicBezTo>
                <a:lnTo>
                  <a:pt x="130883" y="184766"/>
                </a:lnTo>
                <a:close/>
              </a:path>
              <a:path h="304800" w="304800">
                <a:moveTo>
                  <a:pt x="190510" y="39605"/>
                </a:moveTo>
                <a:lnTo>
                  <a:pt x="190510" y="179108"/>
                </a:lnTo>
                <a:lnTo>
                  <a:pt x="91907" y="277749"/>
                </a:lnTo>
                <a:cubicBezTo>
                  <a:pt x="114081" y="294303"/>
                  <a:pt x="141018" y="304800"/>
                  <a:pt x="170783" y="304800"/>
                </a:cubicBezTo>
                <a:cubicBezTo>
                  <a:pt x="244821" y="304800"/>
                  <a:pt x="304800" y="244897"/>
                  <a:pt x="304800" y="170888"/>
                </a:cubicBezTo>
                <a:cubicBezTo>
                  <a:pt x="304810" y="103661"/>
                  <a:pt x="254965" y="49187"/>
                  <a:pt x="190510" y="39605"/>
                </a:cubicBezTo>
                <a:close/>
              </a:path>
              <a:path h="304800" w="304800">
                <a:moveTo>
                  <a:pt x="152400" y="152552"/>
                </a:moveTo>
                <a:lnTo>
                  <a:pt x="152400" y="0"/>
                </a:lnTo>
                <a:cubicBezTo>
                  <a:pt x="110881" y="2572"/>
                  <a:pt x="73371" y="18459"/>
                  <a:pt x="43082" y="43215"/>
                </a:cubicBezTo>
                <a:lnTo>
                  <a:pt x="152400" y="152552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9" id="19"/>
          <p:cNvSpPr/>
          <p:nvPr/>
        </p:nvSpPr>
        <p:spPr>
          <a:xfrm rot="0">
            <a:off x="1378393" y="1632654"/>
            <a:ext cx="2955042" cy="492557"/>
          </a:xfrm>
          <a:prstGeom prst="rect">
            <a:avLst/>
          </a:prstGeom>
          <a:noFill/>
          <a:ln/>
        </p:spPr>
        <p:txBody>
          <a:bodyPr anchor="t" rtlCol="false" tIns="45720" lIns="76200" bIns="45720" rIns="91440" anchorCtr="true" vert="horz" wrap="square">
            <a:noAutofit/>
          </a:bodyPr>
          <a:lstStyle/>
          <a:p>
            <a:pPr algn="ctr"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羽毛化石证据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eyJfdGVtcGxhdGVEYXRhIjp7ImNvbnRlbnRUeXBlIjoiJGl0ZW0xX3RpdGxlIiwibGluZUNvdW50IjoiMSIsIndvcmRDb3VudCI6IjgifSwidGFnIjoiJGl0ZW0xX3RpdGxlIn0=</bd:templateData>
          </p:ext>
        </p:extLst>
      </p:sp>
      <p:sp>
        <p:nvSpPr>
          <p:cNvPr name="TextBox 20" id="20"/>
          <p:cNvSpPr txBox="true"/>
          <p:nvPr/>
        </p:nvSpPr>
        <p:spPr>
          <a:xfrm rot="0">
            <a:off x="1471799" y="2125212"/>
            <a:ext cx="2768229" cy="1556388"/>
          </a:xfrm>
          <a:prstGeom prst="rect">
            <a:avLst/>
          </a:prstGeom>
          <a:ln/>
        </p:spPr>
        <p:txBody>
          <a:bodyPr anchor="t" rtlCol="false" lIns="7620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1996年中华鸟龙化石首次证实非鸟类恐龙存在羽毛，辽宁发现的尾羽龙、小盗龙等带羽恐龙构成鸟类起源的关键证据链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eyJfdGVtcGxhdGVEYXRhIjp7ImNvbnRlbnRUeXBlIjoiJGl0ZW0xX2MiLCJsaW5lQ291bnQiOiI1Iiwid29yZENvdW50IjoiMTQifSwidGFnIjoiJGl0ZW0xX2MifQ==</bd:templateData>
          </p:ext>
        </p:extLst>
      </p:sp>
      <p:sp>
        <p:nvSpPr>
          <p:cNvPr name="AutoShape 21" id="21"/>
          <p:cNvSpPr/>
          <p:nvPr/>
        </p:nvSpPr>
        <p:spPr>
          <a:xfrm rot="0">
            <a:off x="1537210" y="3848669"/>
            <a:ext cx="2523033" cy="125128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1">
                  <a:alpha val="58000"/>
                </a:schemeClr>
              </a:gs>
            </a:gsLst>
            <a:lin ang="162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5">
            <a:alphaModFix amt="100000"/>
          </a:blip>
          <a:srcRect t="33105" b="33105"/>
          <a:stretch>
            <a:fillRect/>
          </a:stretch>
        </p:blipFill>
        <p:spPr>
          <a:xfrm rot="0" flipH="false">
            <a:off x="1617020" y="3905202"/>
            <a:ext cx="2458663" cy="126787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23" id="23"/>
          <p:cNvSpPr/>
          <p:nvPr/>
        </p:nvSpPr>
        <p:spPr>
          <a:xfrm rot="0">
            <a:off x="4466364" y="2337120"/>
            <a:ext cx="19050" cy="878271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24" id="24"/>
          <p:cNvSpPr/>
          <p:nvPr/>
        </p:nvSpPr>
        <p:spPr>
          <a:xfrm rot="0">
            <a:off x="2370102" y="4840540"/>
            <a:ext cx="952500" cy="9525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  <a:lumMod val="20000"/>
                  <a:lumOff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25" id="25"/>
          <p:cNvSpPr/>
          <p:nvPr/>
        </p:nvSpPr>
        <p:spPr>
          <a:xfrm rot="0">
            <a:off x="2582871" y="5053309"/>
            <a:ext cx="526963" cy="526963"/>
          </a:xfrm>
          <a:custGeom>
            <a:avLst/>
            <a:gdLst/>
            <a:ahLst/>
            <a:cxnLst/>
            <a:rect r="r" b="b" t="t" l="l"/>
            <a:pathLst>
              <a:path h="304800" w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S4jum4n+exu+i/m+WMlueahOWFs+ezu1xuIyMjIOe+veavm+WMluefs+ivgeaNrlxuMTk5NuW5tOS4reWNjum4n+m+meWMluefs+mmluasoeivgeWunumdnum4n+exu+aBkOm+meWtmOWcqOe+veavm++8jOi+veWugeWPkeeOsOeahOWwvue+vem+meOAgeWwj+ebl+m+meetieW4pue+veaBkOm+meaehOaIkOm4n+exu+i1t+a6kOeahOWFs+mUruivgeaNrumTvlxuIyMjIOiCouS9k+e7k+aehOa8lOWMllxu5bCP55uX6b6Z5Zub57+854m55b6B5o+t56S66aOe6KGM6IO95Yqb5ryU5YyW6L+H56iL77yM6Zq+6YCD5rOl5r2t6b6Z5YyW55+z5YiZ6K6w5b2V5oGQ6b6Z5YmN6IKi5ZCR6bif57G757+F6IaA6L2s5Y+Y55qE5b2i5oCB6L+H5rihXG4jIyMg5YiG57G75a2m6YeN5p6EXG7lvpDmmJ/lm6LpmJ/pgJrov4fns7vnu5/lj5HogrLliIbmnpDnoa7nq4vmmrTpvpnnsbvkuI7puJ/nsbvnmoTlhbHlkIznpZblhYjnibnlvoHvvIzkv67mraPkvKDnu5/mgZDpvpnliIbnsbvkvZPns7siLCJ0cGxpZCI6Ijg5IiwidHBsTmFtZSI6Imxpc3QzXzIwMjUwNzAxMDciLCJlZGl0ZWQiOiJmYWxzZSJ9</bd:templateData>
    </p:ext>
  </p:extLst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恐龙对现代科学的启示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eyJfdGVtcGxhdGVEYXRhIjp7ImNvbnRlbnRUeXBlIjoiJHRpdGxlIiwibGluZUNvdW50IjoiMSIsIndvcmRDb3VudCI6IjI3In0sInRhZyI6IiR0aXRsZSJ9</bd:templateData>
          </p:ext>
        </p:extLst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0">
            <a:off x="406066" y="4517707"/>
            <a:ext cx="2666492" cy="1648293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100000"/>
          </a:blip>
          <a:srcRect t="3639" b="3639"/>
          <a:stretch>
            <a:fillRect/>
          </a:stretch>
        </p:blipFill>
        <p:spPr>
          <a:xfrm rot="0">
            <a:off x="3309310" y="4517708"/>
            <a:ext cx="2666492" cy="1648293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100000"/>
          </a:blip>
          <a:srcRect t="3661" b="3661"/>
          <a:stretch>
            <a:fillRect/>
          </a:stretch>
        </p:blipFill>
        <p:spPr>
          <a:xfrm rot="0">
            <a:off x="6209709" y="4517708"/>
            <a:ext cx="2666492" cy="1648293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alphaModFix amt="100000"/>
          </a:blip>
          <a:srcRect t="3695" b="3695"/>
          <a:stretch>
            <a:fillRect/>
          </a:stretch>
        </p:blipFill>
        <p:spPr>
          <a:xfrm rot="0">
            <a:off x="9104272" y="4517707"/>
            <a:ext cx="2666492" cy="1648293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eyJfdGVtcGxhdGVEYXRhIjp7ImNvbnRlbnRUeXBlIjoiJGltZzMifSwidGFnIjoiJGltZzMifQ==</bd:templateData>
          </p:ext>
        </p:extLst>
      </p:pic>
      <p:sp>
        <p:nvSpPr>
          <p:cNvPr name="TextBox 7" id="7"/>
          <p:cNvSpPr txBox="true"/>
          <p:nvPr/>
        </p:nvSpPr>
        <p:spPr>
          <a:xfrm rot="0">
            <a:off x="378556" y="1192655"/>
            <a:ext cx="2759613" cy="885463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演化生物学范式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eyJfdGVtcGxhdGVEYXRhIjp7ImNvbnRlbnRUeXBlIjoiJGl0ZW0xX3RpdGxlIiwibGluZUNvdW50IjoiMiIsIndvcmRDb3VudCI6IjkifSwidGFnIjoiJGl0ZW0xX3RpdGxlIn0=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359506" y="2142172"/>
            <a:ext cx="2759613" cy="2160303"/>
          </a:xfrm>
          <a:prstGeom prst="roundRect">
            <a:avLst>
              <a:gd fmla="val 7233" name="adj"/>
            </a:avLst>
          </a:prstGeom>
          <a:solidFill>
            <a:schemeClr val="lt2">
              <a:alpha val="6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517924" y="2315528"/>
            <a:ext cx="2442776" cy="1758731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暴龙亚科从早期巨型种（新墨西哥标本）到霸王龙的体型变化规律，为宏观演化理论提供实证案例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eyJfdGVtcGxhdGVEYXRhIjp7ImNvbnRlbnRUeXBlIjoiJGl0ZW0xX2MiLCJsaW5lQ291bnQiOiI1Iiwid29yZENvdW50IjoiMTAifSwidGFnIjoiJGl0ZW0xX2MifQ==</bd:templateData>
          </p:ext>
        </p:extLst>
      </p:sp>
      <p:sp>
        <p:nvSpPr>
          <p:cNvPr name="AutoShape 10" id="10"/>
          <p:cNvSpPr/>
          <p:nvPr/>
        </p:nvSpPr>
        <p:spPr>
          <a:xfrm rot="0">
            <a:off x="3262749" y="2142172"/>
            <a:ext cx="2759613" cy="2160303"/>
          </a:xfrm>
          <a:prstGeom prst="roundRect">
            <a:avLst>
              <a:gd fmla="val 7233" name="adj"/>
            </a:avLst>
          </a:prstGeom>
          <a:solidFill>
            <a:schemeClr val="lt2">
              <a:alpha val="61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6163149" y="2142172"/>
            <a:ext cx="2759613" cy="2151063"/>
          </a:xfrm>
          <a:prstGeom prst="roundRect">
            <a:avLst>
              <a:gd fmla="val 7233" name="adj"/>
            </a:avLst>
          </a:prstGeom>
          <a:solidFill>
            <a:schemeClr val="lt2">
              <a:alpha val="6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2" id="12"/>
          <p:cNvSpPr/>
          <p:nvPr/>
        </p:nvSpPr>
        <p:spPr>
          <a:xfrm rot="0">
            <a:off x="9066393" y="2142172"/>
            <a:ext cx="2759613" cy="2151063"/>
          </a:xfrm>
          <a:prstGeom prst="roundRect">
            <a:avLst>
              <a:gd fmla="val 7233" name="adj"/>
            </a:avLst>
          </a:prstGeom>
          <a:solidFill>
            <a:schemeClr val="lt2">
              <a:alpha val="61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3421168" y="2315528"/>
            <a:ext cx="2442776" cy="1758731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通过同期发现的副栉龙化石等伴生生物，重建白垩纪晚期北美食物网及生态系统动态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eyJfdGVtcGxhdGVEYXRhIjp7ImNvbnRlbnRUeXBlIjoiJGl0ZW0yX2MiLCJsaW5lQ291bnQiOiI1Iiwid29yZENvdW50IjoiMTAifSwidGFnIjoiJGl0ZW0yX2MifQ==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6321567" y="2315528"/>
            <a:ext cx="2442776" cy="1758731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CT扫描、同位素分析等现代技术应用于化石研究，推动古生物学进入高精度研究时代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eyJfdGVtcGxhdGVEYXRhIjp7ImNvbnRlbnRUeXBlIjoiJGl0ZW0zX2MiLCJsaW5lQ291bnQiOiI1Iiwid29yZENvdW50IjoiMTAifSwidGFnIjoiJGl0ZW0zX2MifQ==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9224811" y="2315528"/>
            <a:ext cx="2442776" cy="1758731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从赫胥黎鸟类起源假说到中国带羽恐龙化石的发现，展示科学理论验证的完整周期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eyJfdGVtcGxhdGVEYXRhIjp7ImNvbnRlbnRUeXBlIjoiJGl0ZW00X2MiLCJsaW5lQ291bnQiOiI1Iiwid29yZENvdW50IjoiMTAifSwidGFnIjoiJGl0ZW00X2MifQ==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3309310" y="1192655"/>
            <a:ext cx="2759613" cy="885463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古生态重建方法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eyJfdGVtcGxhdGVEYXRhIjp7ImNvbnRlbnRUeXBlIjoiJGl0ZW0yX3RpdGxlIiwibGluZUNvdW50IjoiMiIsIndvcmRDb3VudCI6IjkifSwidGFnIjoiJGl0ZW0yX3RpdGxlIn0=</bd:templateData>
          </p:ext>
        </p:extLst>
      </p:sp>
      <p:sp>
        <p:nvSpPr>
          <p:cNvPr name="TextBox 17" id="17"/>
          <p:cNvSpPr txBox="true"/>
          <p:nvPr/>
        </p:nvSpPr>
        <p:spPr>
          <a:xfrm rot="0">
            <a:off x="6142647" y="1192655"/>
            <a:ext cx="2759613" cy="885463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跨学科技术融合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eyJfdGVtcGxhdGVEYXRhIjp7ImNvbnRlbnRUeXBlIjoiJGl0ZW0zX3RpdGxlIiwibGluZUNvdW50IjoiMiIsIndvcmRDb3VudCI6IjkifSwidGFnIjoiJGl0ZW0zX3RpdGxlIn0=</bd:templateData>
          </p:ext>
        </p:extLst>
      </p:sp>
      <p:sp>
        <p:nvSpPr>
          <p:cNvPr name="TextBox 18" id="18"/>
          <p:cNvSpPr txBox="true"/>
          <p:nvPr/>
        </p:nvSpPr>
        <p:spPr>
          <a:xfrm rot="0">
            <a:off x="9073400" y="1192655"/>
            <a:ext cx="2759613" cy="885463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科学假说验证机制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eyJfdGVtcGxhdGVEYXRhIjp7ImNvbnRlbnRUeXBlIjoiJGl0ZW00X3RpdGxlIiwibGluZUNvdW50IjoiMiIsIndvcmRDb3VudCI6IjkifSwidGFnIjoiJGl0ZW00X3RpdGxlIn0=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WvueeOsOS7o+enkeWtpueahOWQr+ekulxuIyMjIOa8lOWMlueUn+eJqeWtpuiMg+W8j1xu5pq06b6Z5Lqa56eR5LuO5pep5pyf5beo5Z6L56eN77yI5paw5aKo6KW/5ZOl5qCH5pys77yJ5Yiw6Zy4546L6b6Z55qE5L2T5Z6L5Y+Y5YyW6KeE5b6L77yM5Li65a6P6KeC5ryU5YyW55CG6K665o+Q5L6b5a6e6K+B5qGI5L6LXG4jIyMg5Y+k55Sf5oCB6YeN5bu65pa55rOVXG7pgJrov4flkIzmnJ/lj5HnjrDnmoTlia/moInpvpnljJbnn7PnrYnkvLTnlJ/nlJ/nianvvIzph43lu7rnmb3lnqnnuqrmmZrmnJ/ljJfnvo7po5/niannvZHlj4rnlJ/mgIHns7vnu5/liqjmgIFcbiMjIyDot6jlrabnp5HmioDmnK/ono3lkIhcbkNU5omr5o+P44CB5ZCM5L2N57Sg5YiG5p6Q562J546w5Luj5oqA5pyv5bqU55So5LqO5YyW55+z56CU56m277yM5o6o5Yqo5Y+k55Sf54mp5a2m6L+b5YWl6auY57K+5bqm56CU56m25pe25LujXG4jIyMg56eR5a2m5YGH6K+06aqM6K+B5py65Yi2XG7ku47otavog6Xpu47puJ/nsbvotbfmupDlgYfor7TliLDkuK3lm73luKbnvr3mgZDpvpnljJbnn7PnmoTlj5HnjrDvvIzlsZXnpLrnp5HlrabnkIborrrpqozor4HnmoTlrozmlbTlkajmnJ8iLCJ0cGxpZCI6Ijg5IiwidHBsTmFtZSI6Imxpc3Q0X3NhbWVTdHlsZTRwaWMxIiwiZWRpdGVkIjoiZmFsc2UifQ==</bd:templateData>
    </p:ext>
  </p:extLst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996808" y="3482828"/>
            <a:ext cx="6026476" cy="1649151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normAutofit/>
          </a:bodyPr>
          <a:lstStyle/>
          <a:p>
            <a:pPr algn="l">
              <a:lnSpc>
                <a:spcPct val="96000"/>
              </a:lnSpc>
            </a:pPr>
            <a:r>
              <a:rPr lang="en-US" b="true" sz="4500">
                <a:solidFill>
                  <a:srgbClr val="4E1B0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感谢观看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eyJfdGVtcGxhdGVEYXRhIjp7ImNvbnRlbnRUeXBlIjoiJGVuZGluZ18yIiwibGluZUNvdW50IjoiMiIsIndvcmRDb3VudCI6IjkifSwidGFnIjoibm9FZGl0In0=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eyJtZCI6IiIsInRwbGlkIjoiODkiLCJ0cGxOYW1lIjoiZW5kXzg5Y2FydG9vbiIsImVkaXRlZCI6ImZhbHNlIn0=</bd:templateData>
    </p:ext>
  </p:extLst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492149" y="1281560"/>
            <a:ext cx="2333814" cy="1522429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b="true" sz="5400">
                <a:solidFill>
                  <a:srgbClr val="D2753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eyJfdGVtcGxhdGVEYXRhIjp7ImNvbnRlbnRUeXBlIjoiJG51bWJlciIsImxpbmVDb3VudCI6IjEiLCJ3b3JkQ291bnQiOiIyIn0sInRhZyI6Im5vRWRpdCJ9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156304" y="3361238"/>
            <a:ext cx="5807957" cy="1376606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4050">
                <a:solidFill>
                  <a:srgbClr val="4E1B0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恐龙的起源与早期演化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eyJfdGVtcGxhdGVEYXRhIjp7ImNvbnRlbnRUeXBlIjoiJHRpdGxlIiwibGluZUNvdW50IjoiMiIsIndvcmRDb3VudCI6IjkifSwidGFnIjoiJHRpdGxlIn0=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eyJtZCI6IiMjIOaBkOm+meeahOi1t+a6kOS4juaXqeacn+a8lOWMliIsInRwbGlkIjoiODkiLCJ0cGxOYW1lIjoiaDJ0aXRsZV84OWNhcnRvb24iLCJlZGl0ZWQiOiJmYWxzZSJ9</bd:templateData>
    </p:ext>
  </p:extLst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91125" y="2110894"/>
            <a:ext cx="3696560" cy="1622772"/>
          </a:xfrm>
          <a:prstGeom prst="rect">
            <a:avLst/>
          </a:prstGeom>
          <a:noFill/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属于兽脚类食肉恐龙，体长约6米，高2.4米，头骨大、前肢短小、后肢强壮，是侏罗纪早期的顶级掠食者，化石发现于昆明市晋宁盆地下部禄丰组地层。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eyJfdGVtcGxhdGVEYXRhIjp7ImNvbnRlbnRUeXBlIjoiJGl0ZW0xX2MiLCJsaW5lQ291bnQiOiI1Iiwid29yZENvdW50IjoiMTcifSwidGFnIjoiJGl0ZW0xX2MifQ==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607698" y="1650147"/>
            <a:ext cx="3679987" cy="560841"/>
          </a:xfrm>
          <a:prstGeom prst="rect">
            <a:avLst/>
          </a:prstGeom>
          <a:noFill/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三叠中国龙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eyJfdGVtcGxhdGVEYXRhIjp7ImNvbnRlbnRUeXBlIjoiJGl0ZW0xX3RpdGxlIiwibGluZUNvdW50IjoiMSIsIndvcmRDb3VudCI6IjEwIn0sInRhZyI6IiRpdGVtMV90aXRsZSJ9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563125" y="4426629"/>
            <a:ext cx="3724560" cy="1622772"/>
          </a:xfrm>
          <a:prstGeom prst="rect">
            <a:avLst/>
          </a:prstGeom>
          <a:noFill/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最早的恐龙化石之一，体长约10米，身高约5米，前肢有5个手指，末端无爪，通常以两脚直立行走，化石最早发现于英格兰南部。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eyJfdGVtcGxhdGVEYXRhIjp7ImNvbnRlbnRUeXBlIjoiJGl0ZW0zX2MiLCJsaW5lQ291bnQiOiI1Iiwid29yZENvdW50IjoiMTcifSwidGFnIjoiJGl0ZW0zX2MifQ==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579698" y="3965882"/>
            <a:ext cx="3707987" cy="560841"/>
          </a:xfrm>
          <a:prstGeom prst="rect">
            <a:avLst/>
          </a:prstGeom>
          <a:noFill/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禽龙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eyJfdGVtcGxhdGVEYXRhIjp7ImNvbnRlbnRUeXBlIjoiJGl0ZW0zX3RpdGxlIiwibGluZUNvdW50IjoiMSIsIndvcmRDb3VudCI6IjEwIn0sInRhZyI6IiRpdGVtM190aXRsZSJ9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7913397" y="2110894"/>
            <a:ext cx="3636800" cy="1622772"/>
          </a:xfrm>
          <a:prstGeom prst="rect">
            <a:avLst/>
          </a:prstGeom>
          <a:noFill/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非洲最古老的恐龙化石之一，体长约1米，体重约30公斤，用两条腿站立，属于蜥脚形亚目，可能是杂食性动物，化石发现于津巴布韦。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eyJfdGVtcGxhdGVEYXRhIjp7ImNvbnRlbnRUeXBlIjoiJGl0ZW0yX2MiLCJsaW5lQ291bnQiOiI1Iiwid29yZENvdW50IjoiMTcifSwidGFnIjoiJGl0ZW0yX2MifQ==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7913397" y="1650147"/>
            <a:ext cx="3653373" cy="560841"/>
          </a:xfrm>
          <a:prstGeom prst="rect">
            <a:avLst/>
          </a:prstGeom>
          <a:noFill/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拉希姆比龙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eyJfdGVtcGxhdGVEYXRhIjp7ImNvbnRlbnRUeXBlIjoiJGl0ZW0yX3RpdGxlIiwibGluZUNvdW50IjoiMSIsIndvcmRDb3VudCI6IjEwIn0sInRhZyI6IiRpdGVtMl90aXRsZSJ9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7913397" y="4426629"/>
            <a:ext cx="3608800" cy="1622772"/>
          </a:xfrm>
          <a:prstGeom prst="rect">
            <a:avLst/>
          </a:prstGeom>
          <a:noFill/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与三叠中国龙同属中国龙属，化石发现于云南禄丰，是侏罗纪早期的重要兽脚类恐龙，具有独特的头骨结构。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eyJfdGVtcGxhdGVEYXRhIjp7ImNvbnRlbnRUeXBlIjoiJGl0ZW00X2MiLCJsaW5lQ291bnQiOiI1Iiwid29yZENvdW50IjoiMTYifSwidGFnIjoiJGl0ZW00X2MifQ==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7913397" y="3965882"/>
            <a:ext cx="3625373" cy="560841"/>
          </a:xfrm>
          <a:prstGeom prst="rect">
            <a:avLst/>
          </a:prstGeom>
          <a:noFill/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中国双脊龙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eyJfdGVtcGxhdGVEYXRhIjp7ImNvbnRlbnRUeXBlIjoiJGl0ZW00X3RpdGxlIiwibGluZUNvdW50IjoiMSIsIndvcmRDb3VudCI6IjEwIn0sInRhZyI6IiRpdGVtNF90aXRsZSJ9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三叠纪时期的原始恐龙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Freeform 11" id="11"/>
          <p:cNvSpPr/>
          <p:nvPr/>
        </p:nvSpPr>
        <p:spPr>
          <a:xfrm rot="0">
            <a:off x="5298153" y="3104315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2" id="12"/>
          <p:cNvSpPr/>
          <p:nvPr/>
        </p:nvSpPr>
        <p:spPr>
          <a:xfrm rot="0">
            <a:off x="4434792" y="2240953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3" id="13"/>
          <p:cNvSpPr/>
          <p:nvPr/>
        </p:nvSpPr>
        <p:spPr>
          <a:xfrm rot="0">
            <a:off x="6159720" y="3965882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4" id="14"/>
          <p:cNvSpPr/>
          <p:nvPr/>
        </p:nvSpPr>
        <p:spPr>
          <a:xfrm rot="0">
            <a:off x="6159720" y="2240953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5" id="15"/>
          <p:cNvSpPr/>
          <p:nvPr/>
        </p:nvSpPr>
        <p:spPr>
          <a:xfrm rot="0">
            <a:off x="4434792" y="3965882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4808721" y="2798715"/>
            <a:ext cx="849630" cy="4819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TextBox 17" id="17"/>
          <p:cNvSpPr txBox="true"/>
          <p:nvPr/>
        </p:nvSpPr>
        <p:spPr>
          <a:xfrm rot="0">
            <a:off x="6533649" y="2798715"/>
            <a:ext cx="849630" cy="4819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TextBox 18" id="18"/>
          <p:cNvSpPr txBox="true"/>
          <p:nvPr/>
        </p:nvSpPr>
        <p:spPr>
          <a:xfrm rot="0">
            <a:off x="4808721" y="4523643"/>
            <a:ext cx="849630" cy="4819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TextBox 19" id="19"/>
          <p:cNvSpPr txBox="true"/>
          <p:nvPr/>
        </p:nvSpPr>
        <p:spPr>
          <a:xfrm rot="0">
            <a:off x="6533649" y="4523643"/>
            <a:ext cx="849630" cy="4819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Freeform 20" id="20"/>
          <p:cNvSpPr/>
          <p:nvPr/>
        </p:nvSpPr>
        <p:spPr>
          <a:xfrm rot="0">
            <a:off x="5811147" y="3680132"/>
            <a:ext cx="571500" cy="571500"/>
          </a:xfrm>
          <a:custGeom>
            <a:avLst/>
            <a:gdLst/>
            <a:ahLst/>
            <a:cxnLst/>
            <a:rect r="r" b="b" t="t" l="l"/>
            <a:pathLst>
              <a:path h="9753600" w="9753600">
                <a:moveTo>
                  <a:pt x="9480575" y="2318400"/>
                </a:moveTo>
                <a:cubicBezTo>
                  <a:pt x="9330477" y="1970037"/>
                  <a:pt x="9115410" y="1658638"/>
                  <a:pt x="8843216" y="1390924"/>
                </a:cubicBezTo>
                <a:cubicBezTo>
                  <a:pt x="8571022" y="1124331"/>
                  <a:pt x="8255142" y="915985"/>
                  <a:pt x="7902298" y="769247"/>
                </a:cubicBezTo>
                <a:cubicBezTo>
                  <a:pt x="7538253" y="618028"/>
                  <a:pt x="7152924" y="541858"/>
                  <a:pt x="6755275" y="541858"/>
                </a:cubicBezTo>
                <a:cubicBezTo>
                  <a:pt x="6203046" y="541858"/>
                  <a:pt x="5664258" y="693077"/>
                  <a:pt x="5196040" y="978713"/>
                </a:cubicBezTo>
                <a:cubicBezTo>
                  <a:pt x="5084026" y="1047041"/>
                  <a:pt x="4977613" y="1122091"/>
                  <a:pt x="4876800" y="1203861"/>
                </a:cubicBezTo>
                <a:cubicBezTo>
                  <a:pt x="4775987" y="1122091"/>
                  <a:pt x="4669574" y="1047041"/>
                  <a:pt x="4557560" y="978713"/>
                </a:cubicBezTo>
                <a:cubicBezTo>
                  <a:pt x="4089342" y="693077"/>
                  <a:pt x="3550554" y="541858"/>
                  <a:pt x="2998325" y="541858"/>
                </a:cubicBezTo>
                <a:cubicBezTo>
                  <a:pt x="2600676" y="541858"/>
                  <a:pt x="2215347" y="618028"/>
                  <a:pt x="1851302" y="769247"/>
                </a:cubicBezTo>
                <a:cubicBezTo>
                  <a:pt x="1499578" y="914865"/>
                  <a:pt x="1182578" y="1124331"/>
                  <a:pt x="910384" y="1390924"/>
                </a:cubicBezTo>
                <a:cubicBezTo>
                  <a:pt x="637070" y="1658638"/>
                  <a:pt x="423123" y="1970037"/>
                  <a:pt x="273025" y="2318400"/>
                </a:cubicBezTo>
                <a:cubicBezTo>
                  <a:pt x="117325" y="2680205"/>
                  <a:pt x="37795" y="3064413"/>
                  <a:pt x="37795" y="3459823"/>
                </a:cubicBezTo>
                <a:cubicBezTo>
                  <a:pt x="37795" y="3832830"/>
                  <a:pt x="113965" y="4221518"/>
                  <a:pt x="265184" y="4616928"/>
                </a:cubicBezTo>
                <a:cubicBezTo>
                  <a:pt x="391759" y="4947369"/>
                  <a:pt x="573222" y="5290132"/>
                  <a:pt x="805091" y="5636255"/>
                </a:cubicBezTo>
                <a:cubicBezTo>
                  <a:pt x="1172497" y="6184003"/>
                  <a:pt x="1677680" y="6755275"/>
                  <a:pt x="2304959" y="7334387"/>
                </a:cubicBezTo>
                <a:cubicBezTo>
                  <a:pt x="3344448" y="8294347"/>
                  <a:pt x="4373857" y="8957470"/>
                  <a:pt x="4417543" y="8984353"/>
                </a:cubicBezTo>
                <a:lnTo>
                  <a:pt x="4683016" y="9154615"/>
                </a:lnTo>
                <a:cubicBezTo>
                  <a:pt x="4800630" y="9229664"/>
                  <a:pt x="4951849" y="9229664"/>
                  <a:pt x="5069464" y="9154615"/>
                </a:cubicBezTo>
                <a:lnTo>
                  <a:pt x="5334937" y="8984353"/>
                </a:lnTo>
                <a:cubicBezTo>
                  <a:pt x="5378623" y="8956350"/>
                  <a:pt x="6406911" y="8294347"/>
                  <a:pt x="7447521" y="7334387"/>
                </a:cubicBezTo>
                <a:cubicBezTo>
                  <a:pt x="8074800" y="6755275"/>
                  <a:pt x="8579983" y="6184003"/>
                  <a:pt x="8947389" y="5636255"/>
                </a:cubicBezTo>
                <a:cubicBezTo>
                  <a:pt x="9179258" y="5290132"/>
                  <a:pt x="9361841" y="4947369"/>
                  <a:pt x="9487296" y="4616928"/>
                </a:cubicBezTo>
                <a:cubicBezTo>
                  <a:pt x="9638515" y="4221518"/>
                  <a:pt x="9714685" y="3832830"/>
                  <a:pt x="9714685" y="3459823"/>
                </a:cubicBezTo>
                <a:cubicBezTo>
                  <a:pt x="9715805" y="3064413"/>
                  <a:pt x="9636275" y="2680205"/>
                  <a:pt x="9480575" y="2318400"/>
                </a:cubicBezTo>
              </a:path>
            </a:pathLst>
          </a:custGeom>
          <a:solidFill>
            <a:srgbClr val="FFFFFE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S4ieWPoOe6quaXtuacn+eahOWOn+Wni+aBkOm+mVxuIyMjIOS4ieWPoOS4reWbvem+mVxu5bGe5LqO5YW96ISa57G76aOf6IKJ5oGQ6b6Z77yM5L2T6ZW/57qmNuexs++8jOmrmDIuNOexs++8jOWktOmqqOWkp+OAgeWJjeiCouefreWwj+OAgeWQjuiCouW8uuWjru+8jOaYr+S+j+e9l+e6quaXqeacn+eahOmhtue6p+aOoOmjn+iAhe+8jOWMluefs+WPkeeOsOS6juaYhuaYjuW4guaZi+WugeebhuWcsOS4i+mDqOemhOS4sOe7hOWcsOWxguOAglxuIyMjIOaLieW4jOWnhuavlOm+mVxu6Z2e5rSy5pyA5Y+k6ICB55qE5oGQ6b6Z5YyW55+z5LmL5LiA77yM5L2T6ZW/57qmMeexs++8jOS9k+mHjee6pjMw5YWs5pak77yM55So5Lik5p2h6IW/56uZ56uL77yM5bGe5LqO6Jyl6ISa5b2i5Lqa55uu77yM5Y+v6IO95piv5p2C6aOf5oCn5Yqo54mp77yM5YyW55+z5Y+R546w5LqO5rSl5be05biD6Z+m44CCXG4jIyMg56a96b6ZXG7mnIDml6nnmoTmgZDpvpnljJbnn7PkuYvkuIDvvIzkvZPplb/nuqYxMOexs++8jOi6q+mrmOe6pjXnsbPvvIzliY3ogqLmnIk15Liq5omL5oyH77yM5pyr56uv5peg54iq77yM6YCa5bi45Lul5Lik6ISa55u056uL6KGM6LWw77yM5YyW55+z5pyA5pep5Y+R546w5LqO6Iux5qC85YWw5Y2X6YOo44CCXG4jIyMg5Lit5Zu95Y+M6ISK6b6ZXG7kuI7kuInlj6DkuK3lm73pvpnlkIzlsZ7kuK3lm73pvpnlsZ7vvIzljJbnn7Plj5HnjrDkuo7kupHljZfnpoTkuLDvvIzmmK/kvo/nvZfnuqrml6nmnJ/nmoTph43opoHlhb3ohJrnsbvmgZDpvpnvvIzlhbfmnInni6znibnnmoTlpLTpqqjnu5PmnoTjgIIiLCJ0cGxpZCI6Ijg5IiwidHBsTmFtZSI6Imxpc3Q0X2ttMjQwMzEyMDMiLCJlZGl0ZWQiOiJmYWxzZSJ9</bd:templateData>
    </p:ext>
  </p:extLst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从主龙类到恐龙的进化过程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614667" y="2615932"/>
            <a:ext cx="3473061" cy="3671276"/>
          </a:xfrm>
          <a:prstGeom prst="roundRect">
            <a:avLst>
              <a:gd fmla="val 7214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831204" y="4300661"/>
            <a:ext cx="3039989" cy="1656364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主龙类是包括恐龙、鳄鱼等在内的爬行动物类群，起源于二叠纪末大灭绝事件后的生态恢复期，为恐龙的进化提供了基础。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eyJfdGVtcGxhdGVEYXRhIjp7ImNvbnRlbnRUeXBlIjoiJGl0ZW0xX2MiLCJsaW5lQ291bnQiOiI1Iiwid29yZENvdW50IjoiMTMifSwidGFnIjoiJGl0ZW0xX2MifQ==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831204" y="3584541"/>
            <a:ext cx="3039989" cy="612447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主龙类的起源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eyJfdGVtcGxhdGVEYXRhIjp7ImNvbnRlbnRUeXBlIjoiJGl0ZW0xX3RpdGxlIiwibGluZUNvdW50IjoiMSIsIndvcmRDb3VudCI6IjgifSwidGFnIjoiJGl0ZW0xX3RpdGxlIn0=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4359469" y="2615932"/>
            <a:ext cx="3473061" cy="3671276"/>
          </a:xfrm>
          <a:prstGeom prst="roundRect">
            <a:avLst>
              <a:gd fmla="val 7214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4576006" y="4300661"/>
            <a:ext cx="3039989" cy="1656364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二叠纪末大灭绝事件导致绝大多数早期爬行和两栖类消失，为主龙类及后来的恐龙提供了广阔的生态空间。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eyJfdGVtcGxhdGVEYXRhIjp7ImNvbnRlbnRUeXBlIjoiJGl0ZW0yX2MiLCJsaW5lQ291bnQiOiI1Iiwid29yZENvdW50IjoiMTMifSwidGFnIjoiJGl0ZW0yX2MifQ==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4576006" y="3584541"/>
            <a:ext cx="3039989" cy="612447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生态空间的腾出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eyJfdGVtcGxhdGVEYXRhIjp7ImNvbnRlbnRUeXBlIjoiJGl0ZW0yX3RpdGxlIiwibGluZUNvdW50IjoiMSIsIndvcmRDb3VudCI6IjgifSwidGFnIjoiJGl0ZW0yX3RpdGxlIn0=</bd:templateData>
          </p:ext>
        </p:extLst>
      </p:sp>
      <p:sp>
        <p:nvSpPr>
          <p:cNvPr name="AutoShape 9" id="9"/>
          <p:cNvSpPr/>
          <p:nvPr/>
        </p:nvSpPr>
        <p:spPr>
          <a:xfrm rot="0">
            <a:off x="8104272" y="2615932"/>
            <a:ext cx="3473061" cy="3671276"/>
          </a:xfrm>
          <a:prstGeom prst="roundRect">
            <a:avLst>
              <a:gd fmla="val 7214" name="adj"/>
            </a:avLst>
          </a:prstGeom>
          <a:solidFill>
            <a:schemeClr val="lt2">
              <a:alpha val="79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8320808" y="4300661"/>
            <a:ext cx="3039989" cy="1656364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在三叠纪末期，许多其他爬行动物灭绝于三叠/侏罗大灭绝事件，而恐龙凭借快速的生长速率和高效的呼吸作用存活下来，并迅速分异。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eyJfdGVtcGxhdGVEYXRhIjp7ImNvbnRlbnRUeXBlIjoiJGl0ZW0zX2MiLCJsaW5lQ291bnQiOiI1Iiwid29yZENvdW50IjoiMTMifSwidGFnIjoiJGl0ZW0zX2MifQ==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8320808" y="3584541"/>
            <a:ext cx="3039989" cy="612447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恐龙的崛起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eyJfdGVtcGxhdGVEYXRhIjp7ImNvbnRlbnRUeXBlIjoiJGl0ZW0zX3RpdGxlIiwibGluZUNvdW50IjoiMSIsIndvcmRDb3VudCI6IjgifSwidGFnIjoiJGl0ZW0zX3RpdGxlIn0=</bd:templateData>
          </p:ext>
        </p:extLst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3"/>
          <a:srcRect l="32422" r="32422"/>
          <a:stretch>
            <a:fillRect/>
          </a:stretch>
        </p:blipFill>
        <p:spPr>
          <a:xfrm rot="0">
            <a:off x="8834133" y="1519006"/>
            <a:ext cx="1905000" cy="1905000"/>
          </a:xfrm>
          <a:prstGeom prst="ellipse">
            <a:avLst/>
          </a:prstGeom>
          <a:ln w="3810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4"/>
          <a:srcRect l="19995" r="19995"/>
          <a:stretch>
            <a:fillRect/>
          </a:stretch>
        </p:blipFill>
        <p:spPr>
          <a:xfrm rot="0">
            <a:off x="5123204" y="1519006"/>
            <a:ext cx="1905000" cy="1905000"/>
          </a:xfrm>
          <a:prstGeom prst="ellipse">
            <a:avLst/>
          </a:prstGeom>
          <a:ln w="3810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5"/>
          <a:srcRect l="15381" r="15381"/>
          <a:stretch>
            <a:fillRect/>
          </a:stretch>
        </p:blipFill>
        <p:spPr>
          <a:xfrm rot="0">
            <a:off x="1412275" y="1519006"/>
            <a:ext cx="1905000" cy="1905000"/>
          </a:xfrm>
          <a:prstGeom prst="ellipse">
            <a:avLst/>
          </a:prstGeom>
          <a:ln w="3810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S7juS4u+m+meexu+WIsOaBkOm+meeahOi/m+WMlui/h+eoi1xuIyMjIOS4u+m+meexu+eahOi1t+a6kFxu5Li76b6Z57G75piv5YyF5ous5oGQ6b6Z44CB6bOE6bG8562J5Zyo5YaF55qE54is6KGM5Yqo54mp57G7576k77yM6LW35rqQ5LqO5LqM5Y+g57qq5pyr5aSn54Gt57ud5LqL5Lu25ZCO55qE55Sf5oCB5oGi5aSN5pyf77yM5Li65oGQ6b6Z55qE6L+b5YyW5o+Q5L6b5LqG5Z+656GA44CCXG4jIyMg55Sf5oCB56m66Ze055qE6IW+5Ye6XG7kuozlj6DnuqrmnKvlpKfnga3nu53kuovku7blr7zoh7Tnu53lpKflpJrmlbDml6nmnJ/niKzooYzlkozkuKTmoJbnsbvmtojlpLHvvIzkuLrkuLvpvpnnsbvlj4rlkI7mnaXnmoTmgZDpvpnmj5Dkvpvkuoblub/pmJTnmoTnlJ/mgIHnqbrpl7TjgIJcbiMjIyDmgZDpvpnnmoTltJvotbdcbuWcqOS4ieWPoOe6quacq+acn++8jOiuuOWkmuWFtuS7lueIrOihjOWKqOeJqeeBree7neS6juS4ieWPoC/kvo/nvZflpKfnga3nu53kuovku7bvvIzogIzmgZDpvpnlh63lgJ/lv6vpgJ/nmoTnlJ/plb/pgJ/njoflkozpq5jmlYjnmoTlkbzlkLjkvZznlKjlrZjmtLvkuIvmnaXvvIzlubbov4XpgJ/liIblvILjgIIiLCJ0cGxpZCI6Ijg5IiwidHBsTmFtZSI6Imxpc3QzX0ltZzE0IiwiZWRpdGVkIjoiZmFsc2UifQ==</bd:templateData>
    </p:ext>
  </p:extLst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4489734" y="4077545"/>
            <a:ext cx="3273285" cy="690150"/>
          </a:xfrm>
          <a:prstGeom prst="roundRect">
            <a:avLst>
              <a:gd fmla="val 28095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650433" y="4077545"/>
            <a:ext cx="3273285" cy="690150"/>
          </a:xfrm>
          <a:prstGeom prst="roundRect">
            <a:avLst>
              <a:gd fmla="val 28095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4489734" y="1474577"/>
            <a:ext cx="3273285" cy="690150"/>
          </a:xfrm>
          <a:prstGeom prst="roundRect">
            <a:avLst>
              <a:gd fmla="val 28095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650433" y="1474577"/>
            <a:ext cx="3273285" cy="690150"/>
          </a:xfrm>
          <a:prstGeom prst="roundRect">
            <a:avLst>
              <a:gd fmla="val 28095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22900" r="22900"/>
          <a:stretch>
            <a:fillRect/>
          </a:stretch>
        </p:blipFill>
        <p:spPr>
          <a:xfrm rot="0">
            <a:off x="8293144" y="1482730"/>
            <a:ext cx="3422379" cy="4563172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eyJfdGVtcGxhdGVEYXRhIjp7ImNvbnRlbnRUeXBlIjoiJGltZzAiLCJuZWVkUmVwbGFjZSI6dHJ1ZSwidHlwZSI6ImltYWdlIn0sInRhZyI6IiRpbWcwIn0=</bd:templateData>
          </p:ext>
        </p:extLst>
      </p:pic>
      <p:sp>
        <p:nvSpPr>
          <p:cNvPr name="TextBox 7" id="7"/>
          <p:cNvSpPr txBox="true"/>
          <p:nvPr/>
        </p:nvSpPr>
        <p:spPr>
          <a:xfrm rot="0">
            <a:off x="570176" y="2177640"/>
            <a:ext cx="3433799" cy="1765443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恐龙可能具有类似现代鸟类的气囊系统，使其呼吸效率远高于其他爬行动物，这可能是其存活于灭绝事件的关键。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eyJfdGVtcGxhdGVEYXRhIjp7ImNvbnRlbnRUeXBlIjoiJGl0ZW0xX2MiLCJsaW5lQ291bnQiOiI0Iiwid29yZENvdW50IjoiMTUifSwidGFnIjoiJGl0ZW0xX2MifQ==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4409477" y="2177640"/>
            <a:ext cx="3433799" cy="1765443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恐龙的骨骼结构显示其生长速度极快，这使得它们能够迅速达到成年体型，适应多变的环境。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eyJfdGVtcGxhdGVEYXRhIjp7ImNvbnRlbnRUeXBlIjoiJGl0ZW0yX2MiLCJsaW5lQ291bnQiOiI0Iiwid29yZENvdW50IjoiMTUifSwidGFnIjoiJGl0ZW0yX2MifQ==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570176" y="4795955"/>
            <a:ext cx="3433799" cy="1648894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早期恐龙如三叠中国龙演化出了强健的后肢，适于奔跑和捕猎，这使其在竞争中占据优势。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eyJfdGVtcGxhdGVEYXRhIjp7ImNvbnRlbnRUeXBlIjoiJGl0ZW0zX2MiLCJsaW5lQ291bnQiOiI0Iiwid29yZENvdW50IjoiMTUifSwidGFnIjoiJGl0ZW0zX2MifQ==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4407114" y="4795955"/>
            <a:ext cx="3438525" cy="1648894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早期恐龙已表现出食性的分化，如三叠中国龙可能是食腐者，而拉希姆比龙则是杂食性，这种多样性帮助它们适应不同生态位。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eyJfdGVtcGxhdGVEYXRhIjp7ImNvbnRlbnRUeXBlIjoiJGl0ZW00X2MiLCJsaW5lQ291bnQiOiI0Iiwid29yZENvdW50IjoiMTUifSwidGFnIjoiJGl0ZW00X2MifQ==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早期恐龙的特征与优势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eyJfdGVtcGxhdGVEYXRhIjp7ImNvbnRlbnRUeXBlIjoiJHRpdGxlIiwibGluZUNvdW50IjoiMSIsIndvcmRDb3VudCI6IjI3In0sInRhZyI6IiR0aXRsZSJ9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838067" y="1502085"/>
            <a:ext cx="2898018" cy="635136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高效的呼吸系统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eyJfdGVtcGxhdGVEYXRhIjp7ImNvbnRlbnRUeXBlIjoiJGl0ZW0xX3RpdGxlIiwibGluZUNvdW50IjoiMSIsIndvcmRDb3VudCI6IjkifSwidGFnIjoiJGl0ZW0xX3RpdGxlIn0=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4677367" y="1502085"/>
            <a:ext cx="2898018" cy="635136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快速生长速率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eyJfdGVtcGxhdGVEYXRhIjp7ImNvbnRlbnRUeXBlIjoiJGl0ZW0yX3RpdGxlIiwibGluZUNvdW50IjoiMSIsIndvcmRDb3VudCI6IjkifSwidGFnIjoiJGl0ZW0yX3RpdGxlIn0=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838067" y="4105052"/>
            <a:ext cx="2898018" cy="635136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运动能力的优势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eyJfdGVtcGxhdGVEYXRhIjp7ImNvbnRlbnRUeXBlIjoiJGl0ZW0zX3RpdGxlIiwibGluZUNvdW50IjoiMSIsIndvcmRDb3VudCI6IjkifSwidGFnIjoiJGl0ZW0zX3RpdGxlIn0=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4677367" y="4105052"/>
            <a:ext cx="2898018" cy="635136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食性的多样性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eyJfdGVtcGxhdGVEYXRhIjp7ImNvbnRlbnRUeXBlIjoiJGl0ZW00X3RpdGxlIiwibGluZUNvdW50IjoiMSIsIndvcmRDb3VudCI6IjkifSwidGFnIjoiJGl0ZW00X3RpdGxlIn0=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Xqeacn+aBkOm+meeahOeJueW+geS4juS8mOWKv1xuIyMjIOmrmOaViOeahOWRvOWQuOezu+e7n1xu5oGQ6b6Z5Y+v6IO95YW35pyJ57G75Ly8546w5Luj6bif57G755qE5rCU5ZuK57O757uf77yM5L2/5YW25ZG85ZC45pWI546H6L+c6auY5LqO5YW25LuW54is6KGM5Yqo54mp77yM6L+Z5Y+v6IO95piv5YW25a2Y5rS75LqO54Gt57ud5LqL5Lu255qE5YWz6ZSu44CCXG4jIyMg5b+r6YCf55Sf6ZW/6YCf546HXG7mgZDpvpnnmoTpqqjpqrznu5PmnoTmmL7npLrlhbbnlJ/plb/pgJ/luqbmnoHlv6vvvIzov5nkvb/lvpflroPku6zog73lpJ/ov4XpgJ/ovr7liLDmiJDlubTkvZPlnovvvIzpgILlupTlpJrlj5jnmoTnjq/looPjgIJcbiMjIyDov5Dliqjog73lipvnmoTkvJjlir9cbuaXqeacn+aBkOm+meWmguS4ieWPoOS4reWbvem+mea8lOWMluWHuuS6huW8uuWBpeeahOWQjuiCou+8jOmAguS6juWllOi3keWSjOaNleeMju+8jOi/meS9v+WFtuWcqOernuS6ieS4reWNoOaNruS8mOWKv+OAglxuIyMjIOmjn+aAp+eahOWkmuagt+aAp1xu5pep5pyf5oGQ6b6Z5bey6KGo546w5Ye66aOf5oCn55qE5YiG5YyW77yM5aaC5LiJ5Y+g5Lit5Zu96b6Z5Y+v6IO95piv6aOf6IWQ6ICF77yM6ICM5ouJ5biM5aeG5q+U6b6Z5YiZ5piv5p2C6aOf5oCn77yM6L+Z56eN5aSa5qC35oCn5biu5Yqp5a6D5Lus6YCC5bqU5LiN5ZCM55Sf5oCB5L2N44CCIiwidHBsaWQiOiI4OSIsInRwbE5hbWUiOiJsaXN0NF9JbWcxIiwiZWRpdGVkIjoiZmFsc2UifQ==</bd:templateData>
    </p:ext>
  </p:extLst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492149" y="1281560"/>
            <a:ext cx="2333814" cy="1522429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b="true" sz="5400">
                <a:solidFill>
                  <a:srgbClr val="D27536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eyJfdGVtcGxhdGVEYXRhIjp7ImNvbnRlbnRUeXBlIjoiJG51bWJlciIsImxpbmVDb3VudCI6IjEiLCJ3b3JkQ291bnQiOiIyIn0sInRhZyI6Im5vRWRpdCJ9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156304" y="3361238"/>
            <a:ext cx="5807957" cy="1376606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b="true" sz="4050">
                <a:solidFill>
                  <a:srgbClr val="4E1B04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侏罗纪：恐龙的鼎盛时期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eyJfdGVtcGxhdGVEYXRhIjp7ImNvbnRlbnRUeXBlIjoiJHRpdGxlIiwibGluZUNvdW50IjoiMiIsIndvcmRDb3VudCI6IjkifSwidGFnIjoiJHRpdGxlIn0=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eyJtZCI6IiMjIOS+j+e9l+e6qu+8muaBkOm+meeahOm8juebm+aXtuacnyIsInRwbGlkIjoiODkiLCJ0cGxOYW1lIjoiaDJ0aXRsZV84OWNhcnRvb24iLCJlZGl0ZWQiOiJmYWxzZSJ9</bd:templateData>
    </p:ext>
  </p:extLst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蜥脚类巨型植食恐龙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38363" r="38363"/>
          <a:stretch>
            <a:fillRect/>
          </a:stretch>
        </p:blipFill>
        <p:spPr>
          <a:xfrm rot="0" flipH="false">
            <a:off x="752047" y="1412707"/>
            <a:ext cx="3005957" cy="4496357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0" flipH="false">
            <a:off x="7833544" y="3730249"/>
            <a:ext cx="3737850" cy="2127687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sp>
        <p:nvSpPr>
          <p:cNvPr name="AutoShape 5" id="5"/>
          <p:cNvSpPr/>
          <p:nvPr/>
        </p:nvSpPr>
        <p:spPr>
          <a:xfrm rot="0">
            <a:off x="7849473" y="141375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3952581" y="373024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7" id="7"/>
          <p:cNvSpPr/>
          <p:nvPr/>
        </p:nvSpPr>
        <p:spPr>
          <a:xfrm rot="0">
            <a:off x="3952581" y="1412707"/>
            <a:ext cx="3725999" cy="2129142"/>
          </a:xfrm>
          <a:prstGeom prst="rect">
            <a:avLst/>
          </a:prstGeom>
          <a:solidFill>
            <a:schemeClr val="accent1">
              <a:alpha val="1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3952581" y="1412707"/>
            <a:ext cx="3725999" cy="53229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9" id="9"/>
          <p:cNvSpPr/>
          <p:nvPr/>
        </p:nvSpPr>
        <p:spPr>
          <a:xfrm rot="0">
            <a:off x="4099978" y="1672358"/>
            <a:ext cx="3431205" cy="481351"/>
          </a:xfrm>
          <a:prstGeom prst="rect">
            <a:avLst/>
          </a:prstGeom>
          <a:noFill/>
          <a:ln/>
        </p:spPr>
        <p:txBody>
          <a:bodyPr anchor="t" rtlCol="false" tIns="45720" lIns="95250" bIns="45720" rIns="91440" anchorCtr="true" vert="horz" wrap="square">
            <a:noAutofit/>
          </a:bodyPr>
          <a:lstStyle/>
          <a:p>
            <a:pPr algn="l"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体型特征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eyJfdGVtcGxhdGVEYXRhIjp7ImNvbnRlbnRUeXBlIjoiJGl0ZW0xX3RpdGxlIiwibGluZUNvdW50IjoiMSIsIndvcmRDb3VudCI6IjkifSwidGFnIjoiJGl0ZW0xX3RpdGxlIn0=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4099978" y="2110737"/>
            <a:ext cx="3431205" cy="1270638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演化出超长颈部（如梁龙达27米）与鞭状尾，颈椎骨具轻质空腔结构，体重可达80吨以上  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eyJfdGVtcGxhdGVEYXRhIjp7ImNvbnRlbnRUeXBlIjoiJGl0ZW0xX2MiLCJsaW5lQ291bnQiOiI0Iiwid29yZENvdW50IjoiMTgifSwidGFnIjoiJGl0ZW0xX2MifQ==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4099978" y="4036516"/>
            <a:ext cx="3431205" cy="481351"/>
          </a:xfrm>
          <a:prstGeom prst="rect">
            <a:avLst/>
          </a:prstGeom>
          <a:noFill/>
          <a:ln/>
        </p:spPr>
        <p:txBody>
          <a:bodyPr anchor="t" rtlCol="false" tIns="45720" lIns="95250" bIns="45720" rIns="91440" anchorCtr="true" vert="horz" wrap="square">
            <a:noAutofit/>
          </a:bodyPr>
          <a:lstStyle/>
          <a:p>
            <a:pPr algn="l"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群体行为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eyJfdGVtcGxhdGVEYXRhIjp7ImNvbnRlbnRUeXBlIjoiJGl0ZW0zX3RpdGxlIiwibGluZUNvdW50IjoiMSIsIndvcmRDb3VudCI6IjkifSwidGFnIjoiJGl0ZW0zX3RpdGxlIn0=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4099978" y="4470242"/>
            <a:ext cx="3431205" cy="1276624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化石足迹证据显示迁徙性群居生活，幼体会形成中心防护圈应对兽脚类捕食者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eyJfdGVtcGxhdGVEYXRhIjp7ImNvbnRlbnRUeXBlIjoiJGl0ZW0zX2MiLCJsaW5lQ291bnQiOiI0Iiwid29yZENvdW50IjoiMTgifSwidGFnIjoiJGl0ZW0zX2MifQ==</bd:templateData>
          </p:ext>
        </p:extLst>
      </p:sp>
      <p:sp>
        <p:nvSpPr>
          <p:cNvPr name="AutoShape 13" id="13"/>
          <p:cNvSpPr/>
          <p:nvPr/>
        </p:nvSpPr>
        <p:spPr>
          <a:xfrm rot="0">
            <a:off x="7996869" y="1672358"/>
            <a:ext cx="3431205" cy="481351"/>
          </a:xfrm>
          <a:prstGeom prst="rect">
            <a:avLst/>
          </a:prstGeom>
          <a:noFill/>
          <a:ln/>
        </p:spPr>
        <p:txBody>
          <a:bodyPr anchor="t" rtlCol="false" tIns="45720" lIns="95250" bIns="45720" rIns="91440" anchorCtr="true" vert="horz" wrap="square">
            <a:noAutofit/>
          </a:bodyPr>
          <a:lstStyle/>
          <a:p>
            <a:pPr algn="l"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食性适应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eyJfdGVtcGxhdGVEYXRhIjp7ImNvbnRlbnRUeXBlIjoiJGl0ZW0yX3RpdGxlIiwibGluZUNvdW50IjoiMSIsIndvcmRDb3VudCI6IjkifSwidGFnIjoiJGl0ZW0yX3RpdGxlIn0=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7996869" y="2110737"/>
            <a:ext cx="3431205" cy="1270638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钉状齿适合剥离蕨类/苏铁叶片，庞大消化系统通过胃石研磨植物，每日需消耗1吨植被维持代谢  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eyJfdGVtcGxhdGVEYXRhIjp7ImNvbnRlbnRUeXBlIjoiJGl0ZW0yX2MiLCJsaW5lQ291bnQiOiI0Iiwid29yZENvdW50IjoiMTgifSwidGFnIjoiJGl0ZW0yX2MifQ==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icpeiEmuexu+W3qOWei+akjemjn+aBkOm+mVxuIyMjIOS9k+Wei+eJueW+gVxu5ryU5YyW5Ye66LaF6ZW/6aKI6YOo77yI5aaC5qKB6b6Z6L6+MjfnsbPvvInkuI7pnq3nirblsL7vvIzpoojmpI7pqqjlhbfovbvotKjnqbrohZTnu5PmnoTvvIzkvZPph43lj6/ovr44MOWQqOS7peS4iiAgXG4jIyMg6aOf5oCn6YCC5bqUXG7pkonnirbpvb/pgILlkIjliaXnprvolajnsbsv6IuP6ZOB5Y+254mH77yM5bqe5aSn5raI5YyW57O757uf6YCa6L+H6IOD55+z56CU56Oo5qSN54mp77yM5q+P5pel6ZyA5raI6ICXMeWQqOakjeiiq+e7tOaMgeS7o+iwoiAgXG4jIyMg576k5L2T6KGM5Li6XG7ljJbnn7PotrPov7nor4Hmja7mmL7npLrov4HlvpnmgKfnvqTlsYXnlJ/mtLvvvIzlubzkvZPkvJrlvaLmiJDkuK3lv4PpmLLmiqTlnIjlupTlr7nlhb3ohJrnsbvmjZXpo5/ogIUiLCJ0cGxpZCI6Ijg5IiwidHBsTmFtZSI6Imxpc3QzXzIwMjUwNzAxMDIiLCJlZGl0ZWQiOiJmYWxzZSJ9</bd:templateData>
    </p:ext>
  </p:extLst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5564771"/>
            <a:ext cx="12190690" cy="1317407"/>
          </a:xfrm>
          <a:prstGeom prst="rect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兽脚类肉食恐龙的发展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1836554" y="6038850"/>
            <a:ext cx="8425779" cy="19050"/>
          </a:xfrm>
          <a:prstGeom prst="rect">
            <a:avLst/>
          </a:prstGeom>
          <a:noFill/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320475" y="5991225"/>
            <a:ext cx="11550596" cy="146379"/>
          </a:xfrm>
          <a:prstGeom prst="roundRect">
            <a:avLst>
              <a:gd fmla="val 29781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grpSp>
        <p:nvGrpSpPr>
          <p:cNvPr name="Group 6" id="6"/>
          <p:cNvGrpSpPr/>
          <p:nvPr/>
        </p:nvGrpSpPr>
        <p:grpSpPr>
          <a:xfrm rot="0">
            <a:off x="756982" y="2038350"/>
            <a:ext cx="2438400" cy="4019550"/>
            <a:chOff x="756982" y="2038350"/>
            <a:chExt cx="2438400" cy="4019550"/>
          </a:xfrm>
        </p:grpSpPr>
        <p:sp>
          <p:nvSpPr>
            <p:cNvPr name="AutoShape 7" id="7"/>
            <p:cNvSpPr/>
            <p:nvPr/>
          </p:nvSpPr>
          <p:spPr>
            <a:xfrm rot="0">
              <a:off x="756982" y="3267075"/>
              <a:ext cx="2438400" cy="2790825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756982" y="2038350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grpSp>
        <p:nvGrpSpPr>
          <p:cNvPr name="Group 9" id="9"/>
          <p:cNvGrpSpPr/>
          <p:nvPr/>
        </p:nvGrpSpPr>
        <p:grpSpPr>
          <a:xfrm rot="0">
            <a:off x="776032" y="2057470"/>
            <a:ext cx="2400300" cy="3933686"/>
            <a:chOff x="776032" y="2057470"/>
            <a:chExt cx="2400300" cy="3933686"/>
          </a:xfrm>
        </p:grpSpPr>
        <p:sp>
          <p:nvSpPr>
            <p:cNvPr name="AutoShape 10" id="10"/>
            <p:cNvSpPr/>
            <p:nvPr/>
          </p:nvSpPr>
          <p:spPr>
            <a:xfrm rot="0">
              <a:off x="776032" y="3257620"/>
              <a:ext cx="2400300" cy="2733536"/>
            </a:xfrm>
            <a:prstGeom prst="rect">
              <a:avLst/>
            </a:prstGeom>
            <a:solidFill>
              <a:schemeClr val="l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11" id="11"/>
            <p:cNvSpPr/>
            <p:nvPr/>
          </p:nvSpPr>
          <p:spPr>
            <a:xfrm rot="0">
              <a:off x="776032" y="2057470"/>
              <a:ext cx="2400300" cy="2400300"/>
            </a:xfrm>
            <a:prstGeom prst="ellipse">
              <a:avLst/>
            </a:prstGeom>
            <a:solidFill>
              <a:schemeClr val="lt1">
                <a:alpha val="100000"/>
              </a:schemeClr>
            </a:solidFill>
            <a:ln/>
          </p:spPr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21240" r="21240"/>
          <a:stretch>
            <a:fillRect/>
          </a:stretch>
        </p:blipFill>
        <p:spPr>
          <a:xfrm rot="0" flipH="false">
            <a:off x="1166557" y="2296017"/>
            <a:ext cx="1619250" cy="1619250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13" id="13"/>
          <p:cNvSpPr/>
          <p:nvPr/>
        </p:nvSpPr>
        <p:spPr>
          <a:xfrm rot="0">
            <a:off x="785557" y="4021401"/>
            <a:ext cx="2381250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捕食机制升级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eyJfdGVtcGxhdGVEYXRhIjp7ImNvbnRlbnRUeXBlIjoiJGl0ZW0xX3RpdGxlIiwibGluZUNvdW50IjoiMSIsIndvcmRDb3VudCI6IjkifSwidGFnIjoiJGl0ZW0xX3RpdGxlIn0=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766507" y="4515081"/>
            <a:ext cx="2352814" cy="1347864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异特龙等顶级掠食者出现锯齿状牙齿和强化颌骨，咬合力达1吨以上，前肢演化出可伸缩利爪，形成立体猎杀系统。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eyJfdGVtcGxhdGVEYXRhIjp7ImNvbnRlbnRUeXBlIjoiJGl0ZW0xX2MiLCJsaW5lQ291bnQiOiI1Iiwid29yZENvdW50IjoiMTMifSwidGFnIjoiJGl0ZW0xX2MifQ==</bd:templateData>
          </p:ext>
        </p:extLst>
      </p:sp>
      <p:grpSp>
        <p:nvGrpSpPr>
          <p:cNvPr name="Group 15" id="15"/>
          <p:cNvGrpSpPr/>
          <p:nvPr/>
        </p:nvGrpSpPr>
        <p:grpSpPr>
          <a:xfrm rot="0">
            <a:off x="3511699" y="1519581"/>
            <a:ext cx="2438400" cy="4538319"/>
            <a:chOff x="3511699" y="1519581"/>
            <a:chExt cx="2438400" cy="4538319"/>
          </a:xfrm>
        </p:grpSpPr>
        <p:sp>
          <p:nvSpPr>
            <p:cNvPr name="AutoShape 16" id="16"/>
            <p:cNvSpPr/>
            <p:nvPr/>
          </p:nvSpPr>
          <p:spPr>
            <a:xfrm rot="0">
              <a:off x="3511699" y="2748306"/>
              <a:ext cx="2438400" cy="3309594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17" id="17"/>
            <p:cNvSpPr/>
            <p:nvPr/>
          </p:nvSpPr>
          <p:spPr>
            <a:xfrm rot="0">
              <a:off x="3511699" y="1519581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grpSp>
        <p:nvGrpSpPr>
          <p:cNvPr name="Group 18" id="18"/>
          <p:cNvGrpSpPr/>
          <p:nvPr/>
        </p:nvGrpSpPr>
        <p:grpSpPr>
          <a:xfrm rot="0">
            <a:off x="3530749" y="1538700"/>
            <a:ext cx="2400300" cy="4519200"/>
            <a:chOff x="3530749" y="1538700"/>
            <a:chExt cx="2400300" cy="4519200"/>
          </a:xfrm>
        </p:grpSpPr>
        <p:sp>
          <p:nvSpPr>
            <p:cNvPr name="AutoShape 19" id="19"/>
            <p:cNvSpPr/>
            <p:nvPr/>
          </p:nvSpPr>
          <p:spPr>
            <a:xfrm rot="0">
              <a:off x="3530749" y="2738850"/>
              <a:ext cx="2400300" cy="331905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20" id="20"/>
            <p:cNvSpPr/>
            <p:nvPr/>
          </p:nvSpPr>
          <p:spPr>
            <a:xfrm rot="0">
              <a:off x="3530749" y="1538700"/>
              <a:ext cx="2400300" cy="24003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4">
            <a:alphaModFix amt="100000"/>
          </a:blip>
          <a:srcRect l="16895" r="16895"/>
          <a:stretch>
            <a:fillRect/>
          </a:stretch>
        </p:blipFill>
        <p:spPr>
          <a:xfrm rot="0" flipH="false">
            <a:off x="3921274" y="1872498"/>
            <a:ext cx="1619250" cy="1619250"/>
          </a:xfrm>
          <a:prstGeom prst="ellipse">
            <a:avLst/>
          </a:prstGeom>
          <a:ln w="57150">
            <a:solidFill>
              <a:srgbClr val="FFFFFF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sp>
        <p:nvSpPr>
          <p:cNvPr name="AutoShape 22" id="22"/>
          <p:cNvSpPr/>
          <p:nvPr/>
        </p:nvSpPr>
        <p:spPr>
          <a:xfrm rot="0">
            <a:off x="3530749" y="3664557"/>
            <a:ext cx="2381250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体型两极分化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eyJfdGVtcGxhdGVEYXRhIjp7ImNvbnRlbnRUeXBlIjoiJGl0ZW0yX3RpdGxlIiwibGluZUNvdW50IjoiMSIsIndvcmRDb3VudCI6IjkifSwidGFnIjoiJGl0ZW0yX3RpdGxlIn0=</bd:templateData>
          </p:ext>
        </p:extLst>
      </p:sp>
      <p:sp>
        <p:nvSpPr>
          <p:cNvPr name="TextBox 23" id="23"/>
          <p:cNvSpPr txBox="true"/>
          <p:nvPr/>
        </p:nvSpPr>
        <p:spPr>
          <a:xfrm rot="0">
            <a:off x="3516391" y="4158236"/>
            <a:ext cx="2352814" cy="1347864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既有12米的巨型掠食者，也有1米以下的敏捷小型物种（如中华盗龙），后者可能发展出原始羽毛结构用于保温或展示。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eyJfdGVtcGxhdGVEYXRhIjp7ImNvbnRlbnRUeXBlIjoiJGl0ZW0yX2MiLCJsaW5lQ291bnQiOiI1Iiwid29yZENvdW50IjoiMTMifSwidGFnIjoiJGl0ZW0yX2MifQ==</bd:templateData>
          </p:ext>
        </p:extLst>
      </p:sp>
      <p:grpSp>
        <p:nvGrpSpPr>
          <p:cNvPr name="Group 24" id="24"/>
          <p:cNvGrpSpPr/>
          <p:nvPr/>
        </p:nvGrpSpPr>
        <p:grpSpPr>
          <a:xfrm rot="0">
            <a:off x="6276080" y="1519581"/>
            <a:ext cx="2438400" cy="4538319"/>
            <a:chOff x="6276080" y="1519581"/>
            <a:chExt cx="2438400" cy="4538319"/>
          </a:xfrm>
        </p:grpSpPr>
        <p:sp>
          <p:nvSpPr>
            <p:cNvPr name="AutoShape 25" id="25"/>
            <p:cNvSpPr/>
            <p:nvPr/>
          </p:nvSpPr>
          <p:spPr>
            <a:xfrm rot="0">
              <a:off x="6276080" y="2748306"/>
              <a:ext cx="2438400" cy="3309594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26" id="26"/>
            <p:cNvSpPr/>
            <p:nvPr/>
          </p:nvSpPr>
          <p:spPr>
            <a:xfrm rot="0">
              <a:off x="6276080" y="1519581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grpSp>
        <p:nvGrpSpPr>
          <p:cNvPr name="Group 27" id="27"/>
          <p:cNvGrpSpPr/>
          <p:nvPr/>
        </p:nvGrpSpPr>
        <p:grpSpPr>
          <a:xfrm rot="0">
            <a:off x="6295130" y="1538700"/>
            <a:ext cx="2400300" cy="4519200"/>
            <a:chOff x="6295130" y="1538700"/>
            <a:chExt cx="2400300" cy="4519200"/>
          </a:xfrm>
        </p:grpSpPr>
        <p:sp>
          <p:nvSpPr>
            <p:cNvPr name="AutoShape 28" id="28"/>
            <p:cNvSpPr/>
            <p:nvPr/>
          </p:nvSpPr>
          <p:spPr>
            <a:xfrm rot="0">
              <a:off x="6295130" y="2738850"/>
              <a:ext cx="2400300" cy="331905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29" id="29"/>
            <p:cNvSpPr/>
            <p:nvPr/>
          </p:nvSpPr>
          <p:spPr>
            <a:xfrm rot="0">
              <a:off x="6295130" y="1538700"/>
              <a:ext cx="2400300" cy="24003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5">
            <a:alphaModFix amt="100000"/>
          </a:blip>
          <a:srcRect l="12500" r="12500"/>
          <a:stretch>
            <a:fillRect/>
          </a:stretch>
        </p:blipFill>
        <p:spPr>
          <a:xfrm rot="0" flipH="false">
            <a:off x="6685655" y="1872498"/>
            <a:ext cx="1619250" cy="1619250"/>
          </a:xfrm>
          <a:prstGeom prst="ellipse">
            <a:avLst/>
          </a:prstGeom>
          <a:ln w="57150">
            <a:solidFill>
              <a:srgbClr val="FFFFFF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  <p:sp>
        <p:nvSpPr>
          <p:cNvPr name="AutoShape 31" id="31"/>
          <p:cNvSpPr/>
          <p:nvPr/>
        </p:nvSpPr>
        <p:spPr>
          <a:xfrm rot="0">
            <a:off x="6295130" y="3664557"/>
            <a:ext cx="2381250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运动能力突破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eyJfdGVtcGxhdGVEYXRhIjp7ImNvbnRlbnRUeXBlIjoiJGl0ZW0zX3RpdGxlIiwibGluZUNvdW50IjoiMSIsIndvcmRDb3VudCI6IjkifSwidGFnIjoiJGl0ZW0zX3RpdGxlIn0=</bd:templateData>
          </p:ext>
        </p:extLst>
      </p:sp>
      <p:sp>
        <p:nvSpPr>
          <p:cNvPr name="TextBox 32" id="32"/>
          <p:cNvSpPr txBox="true"/>
          <p:nvPr/>
        </p:nvSpPr>
        <p:spPr>
          <a:xfrm rot="0">
            <a:off x="6280772" y="4158236"/>
            <a:ext cx="2352814" cy="1347864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后肢力学结构优化，部分物种步速可达40km/h，耻骨后倾增加腹腔空间，容纳更大消化系统。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eyJfdGVtcGxhdGVEYXRhIjp7ImNvbnRlbnRUeXBlIjoiJGl0ZW0zX2MiLCJsaW5lQ291bnQiOiI1Iiwid29yZENvdW50IjoiMTMifSwidGFnIjoiJGl0ZW0zX2MifQ==</bd:templateData>
          </p:ext>
        </p:extLst>
      </p:sp>
      <p:grpSp>
        <p:nvGrpSpPr>
          <p:cNvPr name="Group 33" id="33"/>
          <p:cNvGrpSpPr/>
          <p:nvPr/>
        </p:nvGrpSpPr>
        <p:grpSpPr>
          <a:xfrm rot="0">
            <a:off x="9022814" y="2038350"/>
            <a:ext cx="2438400" cy="4019550"/>
            <a:chOff x="9022814" y="2038350"/>
            <a:chExt cx="2438400" cy="4019550"/>
          </a:xfrm>
        </p:grpSpPr>
        <p:sp>
          <p:nvSpPr>
            <p:cNvPr name="AutoShape 34" id="34"/>
            <p:cNvSpPr/>
            <p:nvPr/>
          </p:nvSpPr>
          <p:spPr>
            <a:xfrm rot="0">
              <a:off x="9022814" y="3267075"/>
              <a:ext cx="2438400" cy="2790825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35" id="35"/>
            <p:cNvSpPr/>
            <p:nvPr/>
          </p:nvSpPr>
          <p:spPr>
            <a:xfrm rot="0">
              <a:off x="9022814" y="2038350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grpSp>
        <p:nvGrpSpPr>
          <p:cNvPr name="Group 36" id="36"/>
          <p:cNvGrpSpPr/>
          <p:nvPr/>
        </p:nvGrpSpPr>
        <p:grpSpPr>
          <a:xfrm rot="0">
            <a:off x="9041864" y="2057470"/>
            <a:ext cx="2400300" cy="3933686"/>
            <a:chOff x="9041864" y="2057470"/>
            <a:chExt cx="2400300" cy="3933686"/>
          </a:xfrm>
        </p:grpSpPr>
        <p:sp>
          <p:nvSpPr>
            <p:cNvPr name="AutoShape 37" id="37"/>
            <p:cNvSpPr/>
            <p:nvPr/>
          </p:nvSpPr>
          <p:spPr>
            <a:xfrm rot="0">
              <a:off x="9041864" y="3257620"/>
              <a:ext cx="2400300" cy="2733536"/>
            </a:xfrm>
            <a:prstGeom prst="rect">
              <a:avLst/>
            </a:prstGeom>
            <a:solidFill>
              <a:schemeClr val="l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38" id="38"/>
            <p:cNvSpPr/>
            <p:nvPr/>
          </p:nvSpPr>
          <p:spPr>
            <a:xfrm rot="0">
              <a:off x="9041864" y="2057470"/>
              <a:ext cx="2400300" cy="2400300"/>
            </a:xfrm>
            <a:prstGeom prst="ellipse">
              <a:avLst/>
            </a:prstGeom>
            <a:solidFill>
              <a:schemeClr val="lt1">
                <a:alpha val="100000"/>
              </a:schemeClr>
            </a:solidFill>
            <a:ln/>
          </p:spPr>
        </p:sp>
      </p:grpSp>
      <p:pic>
        <p:nvPicPr>
          <p:cNvPr name="Picture 39" id="39"/>
          <p:cNvPicPr>
            <a:picLocks noChangeAspect="true"/>
          </p:cNvPicPr>
          <p:nvPr/>
        </p:nvPicPr>
        <p:blipFill>
          <a:blip r:embed="rId6">
            <a:alphaModFix amt="100000"/>
          </a:blip>
          <a:srcRect l="20044" r="20044"/>
          <a:stretch>
            <a:fillRect/>
          </a:stretch>
        </p:blipFill>
        <p:spPr>
          <a:xfrm rot="0" flipH="false">
            <a:off x="9432390" y="2296017"/>
            <a:ext cx="1619250" cy="1619250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eyJfdGVtcGxhdGVEYXRhIjp7ImNvbnRlbnRUeXBlIjoiJGltZzMifSwidGFnIjoiJGltZzMifQ==</bd:templateData>
          </p:ext>
        </p:extLst>
      </p:pic>
      <p:sp>
        <p:nvSpPr>
          <p:cNvPr name="AutoShape 40" id="40"/>
          <p:cNvSpPr/>
          <p:nvPr/>
        </p:nvSpPr>
        <p:spPr>
          <a:xfrm rot="0">
            <a:off x="9051389" y="4021401"/>
            <a:ext cx="2381250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感官系统特化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eyJfdGVtcGxhdGVEYXRhIjp7ImNvbnRlbnRUeXBlIjoiJGl0ZW00X3RpdGxlIiwibGluZUNvdW50IjoiMSIsIndvcmRDb3VudCI6IjkifSwidGFnIjoiJGl0ZW00X3RpdGxlIn0=</bd:templateData>
          </p:ext>
        </p:extLst>
      </p:sp>
      <p:sp>
        <p:nvSpPr>
          <p:cNvPr name="TextBox 41" id="41"/>
          <p:cNvSpPr txBox="true"/>
          <p:nvPr/>
        </p:nvSpPr>
        <p:spPr>
          <a:xfrm rot="0">
            <a:off x="9032339" y="4515081"/>
            <a:ext cx="2352814" cy="1347864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眶前窝发育增强咬合力，嗅球膨大表明嗅觉敏锐，部分种类耳蜗结构显示具备低频声波接收能力。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eyJfdGVtcGxhdGVEYXRhIjp7ImNvbnRlbnRUeXBlIjoiJGl0ZW00X2MiLCJsaW5lQ291bnQiOiI1Iiwid29yZENvdW50IjoiMTMifSwidGFnIjoiJGl0ZW00X2MifQ==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FveiEmuexu+iCiemjn+aBkOm+meeahOWPkeWxlVxuIyMjIOaNlemjn+acuuWItuWNh+e6p1xu5byC54m56b6Z562J6aG257qn5o6g6aOf6ICF5Ye6546w6ZSv6b2/54q254mZ6b2/5ZKM5by65YyW6aKM6aqo77yM5ZKs5ZCI5Yqb6L6+MeWQqOS7peS4iu+8jOWJjeiCoua8lOWMluWHuuWPr+S8uOe8qeWIqeeIqu+8jOW9ouaIkOeri+S9k+eMjuadgOezu+e7n+OAglxuIyMjIOS9k+Wei+S4pOaegeWIhuWMllxu5pei5pyJMTLnsbPnmoTlt6jlnovmjqDpo5/ogIXvvIzkuZ/mnIkx57Gz5Lul5LiL55qE5pWP5o235bCP5Z6L54mp56eN77yI5aaC5Lit5Y2O55uX6b6Z77yJ77yM5ZCO6ICF5Y+v6IO95Y+R5bGV5Ye65Y6f5aeL57695q+b57uT5p6E55So5LqO5L+d5rip5oiW5bGV56S644CCXG4jIyMg6L+Q5Yqo6IO95Yqb56qB56C0XG7lkI7ogqLlipvlrabnu5PmnoTkvJjljJbvvIzpg6jliIbniannp43mraXpgJ/lj6/ovr40MGttL2jvvIzogLvpqqjlkI7lgL7lop7liqDohbnohZTnqbrpl7TvvIzlrrnnurPmm7TlpKfmtojljJbns7vnu5/jgIJcbiMjIyDmhJ/lrpjns7vnu5/nibnljJZcbuectuWJjeeqneWPkeiCsuWinuW8uuWSrOWQiOWKm++8jOWXheeQg+iGqOWkp+ihqOaYjuWXheinieaVj+mUkO+8jOmDqOWIhuenjeexu+iAs+icl+e7k+aehOaYvuekuuWFt+Wkh+S9jumikeWjsOazouaOpeaUtuiDveWKm+OAgiIsInRwbGlkIjoiODkiLCJ0cGxOYW1lIjoibGlzdDRfMjAyNTA3MDMxMCIsImVkaXRlZCI6ImZhbHNlIn0=</bd:templateData>
    </p:ext>
  </p:extLs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351E00"/>
      </a:dk1>
      <a:lt1>
        <a:srgbClr val="FDED9F"/>
      </a:lt1>
      <a:dk2>
        <a:srgbClr val="7E4823"/>
      </a:dk2>
      <a:lt2>
        <a:srgbClr val="E1D185"/>
      </a:lt2>
      <a:accent1>
        <a:srgbClr val="D99134"/>
      </a:accent1>
      <a:accent2>
        <a:srgbClr val="D99134"/>
      </a:accent2>
      <a:accent3>
        <a:srgbClr val="A34713"/>
      </a:accent3>
      <a:accent4>
        <a:srgbClr val="D67A5C"/>
      </a:accent4>
      <a:accent5>
        <a:srgbClr val="C66748"/>
      </a:accent5>
      <a:accent6>
        <a:srgbClr val="DABA48"/>
      </a:accent6>
      <a:hlink>
        <a:srgbClr val="F15CAF"/>
      </a:hlink>
      <a:folHlink>
        <a:srgbClr val="F15CA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宽屏</PresentationFormat>
  <Paragraphs>0</Paragraphs>
  <Slides>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0</vt:i4>
      </vt:variant>
    </vt:vector>
  </HeadingPairs>
  <TitlesOfParts>
    <vt:vector size="4" baseType="lpstr">
      <vt:lpstr>等线</vt:lpstr>
      <vt:lpstr>等线 Light</vt:lpstr>
      <vt:lpstr>Arial</vt:lpstr>
      <vt:lpstr>Office 主题​​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2025-10-20T11:38:53Z</dcterms:created>
  <dc:creator>zhangqishou</dc:creator>
  <cp:lastModifiedBy>zhangqishou</cp:lastModifiedBy>
  <dcterms:modified xsi:type="dcterms:W3CDTF">2025-10-20T12:04:35Z</dcterms:modified>
  <cp:revision>2</cp:revision>
  <dc:title>PowerPoint 演示文稿</dc:title>
</cp:coreProperties>
</file>