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 type="screen16x9"/>
  <p:notesSz cx="6858000" cy="9144000"/>
  <p:embeddedFontLst>
    <p:embeddedFont>
      <p:font charset="-122" panose="020B0200000000000000" pitchFamily="34" typeface="Noto Sans SC"/>
      <p:regular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674"/>
  </p:normalViewPr>
  <p:slideViewPr>
    <p:cSldViewPr snapToGrid="0">
      <p:cViewPr varScale="1">
        <p:scale>
          <a:sx n="124" d="100"/>
          <a:sy n="12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4D715-50C3-B803-A8ED-E297CF0F2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D1C8FA-4E74-3C2B-B2E1-90179EE0F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F96F5C-20E8-D5B3-4B51-E00FBA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CA3150-268E-E144-EB8E-C83266A4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C9375F-A225-D342-874D-7AF26BF3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315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FE248-CB53-29A6-B21F-1B9B25DD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CB66B5-34D0-BDE9-5932-0E416504F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9B6BF-E627-7250-3EDA-1287E111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7CADA8-4560-F141-7ED6-BD570DF7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590A53-D30B-FB19-DA4E-56FFB4BEC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172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20F4DD-F736-F394-947B-5741BD745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E099BE-C301-7614-65DF-46D9E84D6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6390-1E46-C21F-75CD-E31A7832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A1DA6-C2F0-C179-3F42-8D6667B9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619AC8-8FAF-9013-7FB4-18456D33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329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5BA219-D050-862C-E65B-9683A367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3736A5-1585-C5FA-D2FE-8F5ED1377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E2F4FD-E8D7-1C42-14C4-121EA0992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03D1D-7811-D79C-3E26-008C6266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5FEE4B-101F-62CC-E69D-F081B97B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714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30E9EE-8C71-67D4-A2BC-53B1069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09279D-06F0-EFDE-9CD6-193A29D31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B3CCE7-DC65-DA1D-3E8E-70130CD6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B74EE2-CD7D-A99C-E5D2-1366E53C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52B1E2-E5C3-92D1-FF78-B950DDC1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582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C4817C-99A1-757B-E4AD-A40320272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17D338-6AC5-3B05-1915-B1578DB8BD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F8E3BF0-2279-8BF3-1C0E-03C9E7BF3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B8EC9A-56DC-2B36-BF93-CCB1A8E3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D304B-FAC1-533F-1456-38E73C2A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6F4D4A-E839-BFE4-78EA-559F4A54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878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C5FF1-6080-2725-74AB-5FF7D3F2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A501C3-38EB-2364-C39C-33279253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EEC63D-4589-C043-285B-B8127689F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8810A47-0A22-AB30-2FCE-43F3C972A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88C72C7-7B09-FD2C-30C5-4350039BA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957867-163A-9E7A-AE92-DDB0D8E1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0928ED-F638-2A81-FAF0-17D14FCA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5BCCDA-B30D-A94D-59C6-47F630253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013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2DB04-0D11-419F-4D88-8EE71954B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CFF8EF7-C3FC-15DF-EB99-F3AFA6C5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A37BA3-FB71-5172-B46A-25DF8DB9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0FED2D-6DE6-4528-CEC4-A1B11500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178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4BDD16-6439-B908-EDD7-E328E0DB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E04F1C-1C5E-FF25-BFF4-A2FD0C4AB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C5C0E4-D1F8-57FC-808D-20A6FC4D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503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43FCD8-D346-D209-27B3-7C09A6E1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47027-3D1C-237E-E4D0-376667F14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04B274-03F4-DFA5-61F7-9E8E0AC98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BAC8FF-DC28-5C76-6936-568A1EF2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62A2AA-F26F-56C5-60C1-F265434C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79CC6C-B836-7CF1-8B26-F26AD143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034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E0D37B-120B-5DC1-45AB-49EAA8B7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5A8308-143D-B013-FA6D-13A508B23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9730FC-073C-5B6F-22E8-FA4523B5C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0007D1-71A0-CD5F-5290-4EB94B79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971ABE-DCFA-3F63-9336-9EBAF490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786D08-7017-BD7F-109B-79A0EF20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1326504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79C2722-3B8C-2065-5AC5-263CFE98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7A3692-2AD9-CE6F-D53F-7845B9B38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51CEA3-90BC-60A3-2BF0-EFFB67E7C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8963-C8E2-1E4C-A771-F62A9F2C7DEC}" type="datetimeFigureOut">
              <a:rPr kumimoji="1" lang="zh-CN" altLang="en-US" smtClean="0"/>
              <a:t>2025/10/20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196AE0-833D-16AA-C61D-4401D75F8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FBC43C-0D70-FA29-5981-9056C9645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114B-15D0-654E-97CA-9E77F051A8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848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2.png" Type="http://schemas.openxmlformats.org/officeDocument/2006/relationships/image"/><Relationship Id="rId4" Target="../media/image23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Relationship Id="rId6" Target="../media/image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9.jpe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57400" y="2041982"/>
            <a:ext cx="8077200" cy="2000250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true" sz="4950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心宿二与古代社会发展的多维关系
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eyJfdGVtcGxhdGVEYXRhIjp7ImNvbnRlbnRUeXBlIjoiJHRpdGxlIiwibGluZUNvdW50IjoiMiIsIndvcmRDb3VudCI6IjExIn0sInRhZyI6IiR0aXRsZSJ9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3526541" y="6029318"/>
            <a:ext cx="2343150" cy="504825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25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汇报人：文小库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eyJfdGVtcGxhdGVEYXRhIjp7ImNvbnRlbnRUeXBlIjoiJHJlcG9ydGVyX2F1dGhvciIsImxpbmVDb3VudCI6IjEiLCJ3b3JkQ291bnQiOiI3In0sInRhZyI6Im5vRWRpdCJ9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5869779" y="6029318"/>
            <a:ext cx="2790825" cy="504825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25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2026-03-29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eyJfdGVtcGxhdGVEYXRhIjp7ImNvbnRlbnRUeXBlIjoiJERhdGUiLCJsaW5lQ291bnQiOiIxIiwid29yZENvdW50IjoiOCJ9LCJ0YWciOiJub0VkaXQifQ==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eyJtZCI6IuW/g+Wuv+S6jOS4juWPpOS7o+ekvuS8muWPkeWxleeahOWkmue7tOWFs+ezu1xuIiwidHBsaWQiOiI0NyIsInRwbE5hbWUiOiJ0aXRsZV80N0NoaW5lc2UgaW5rIHBhaW50aW5nIiwiZWRpdGVkIjoiZmFsc2UifQ==</bd:templateData>
    </p:ext>
  </p:extLst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0000">
            <a:off x="5133975" y="3111977"/>
            <a:ext cx="1394901" cy="634046"/>
          </a:xfrm>
          <a:prstGeom prst="triangle">
            <a:avLst>
              <a:gd fmla="val 50000" name="adj"/>
            </a:avLst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0" y="0"/>
            <a:ext cx="551840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异常天象与农业灾害预警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eyJfdGVtcGxhdGVEYXRhIjp7ImNvbnRlbnRUeXBlIjoiJHRpdGxlIiwibGluZUNvdW50IjoiMSIsIndvcmRDb3VudCI6IjI3In0sInRhZyI6IiR0aXRsZSJ9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6320801" y="2912195"/>
            <a:ext cx="5048887" cy="674827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当心宿二红光显著增强或减弱时，古代天官会结合星云变化（如红色星云异常）预判气候异常。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eyJfdGVtcGxhdGVEYXRhIjp7ImNvbnRlbnRUeXBlIjoiJGl0ZW0yX2MiLCJsaW5lQ291bnQiOiIyIiwid29yZENvdW50IjoiMjYifSwidGFnIjoiJGl0ZW0yX2MifQ==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6320801" y="1552233"/>
            <a:ext cx="5048887" cy="632410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若大火星未按时出现在预期方位，被视为阴阳失调的征兆，提示可能发生干旱或洪涝等农业灾害。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eyJfdGVtcGxhdGVEYXRhIjp7ImNvbnRlbnRUeXBlIjoiJGl0ZW0xX2MiLCJsaW5lQ291bnQiOiIyIiwid29yZENvdW50IjoiMjYifSwidGFnIjoiJGl0ZW0xX2MifQ==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6320801" y="4240817"/>
            <a:ext cx="5048887" cy="660590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冬季反常观测到大火星，被认为"阳气过盛"，预示暖冬可能导致病虫害滋生，需提前储备防治物资。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eyJfdGVtcGxhdGVEYXRhIjp7ImNvbnRlbnRUeXBlIjoiJGl0ZW0zX2MiLCJsaW5lQ291bnQiOiIyIiwid29yZENvdW50IjoiMjYifSwidGFnIjoiJGl0ZW0zX2MifQ==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6320801" y="5594674"/>
            <a:ext cx="5048887" cy="660590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大火星与其它行星的特殊位置关系（如荧惑守心），在《左传》等典籍中被记载为重大农事危机的天象示警。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eyJfdGVtcGxhdGVEYXRhIjp7ImNvbnRlbnRUeXBlIjoiJGl0ZW00X2MiLCJsaW5lQ291bnQiOiIyIiwid29yZENvdW50IjoiMjYifSwidGFnIjoiJGl0ZW00X2MifQ==</bd:templateData>
          </p:ext>
        </p:extLst>
      </p:sp>
      <p:cxnSp>
        <p:nvCxnSpPr>
          <p:cNvPr name="Connector 9" id="9"/>
          <p:cNvCxnSpPr/>
          <p:nvPr/>
        </p:nvCxnSpPr>
        <p:spPr>
          <a:xfrm>
            <a:off x="6440470" y="2438060"/>
            <a:ext cx="479057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cxnSp>
        <p:nvCxnSpPr>
          <p:cNvPr name="Connector 10" id="10"/>
          <p:cNvCxnSpPr/>
          <p:nvPr/>
        </p:nvCxnSpPr>
        <p:spPr>
          <a:xfrm>
            <a:off x="6449960" y="3753923"/>
            <a:ext cx="479057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cxnSp>
        <p:nvCxnSpPr>
          <p:cNvPr name="Connector 11" id="11"/>
          <p:cNvCxnSpPr/>
          <p:nvPr/>
        </p:nvCxnSpPr>
        <p:spPr>
          <a:xfrm>
            <a:off x="6449960" y="5081946"/>
            <a:ext cx="479057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pic>
        <p:nvPicPr>
          <p:cNvPr name="Picture 12" id="12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3687" r="3687"/>
          <a:stretch>
            <a:fillRect/>
          </a:stretch>
        </p:blipFill>
        <p:spPr>
          <a:xfrm rot="0" flipH="false">
            <a:off x="1317535" y="1990725"/>
            <a:ext cx="2876550" cy="2876550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13" id="13"/>
          <p:cNvSpPr/>
          <p:nvPr/>
        </p:nvSpPr>
        <p:spPr>
          <a:xfrm rot="0">
            <a:off x="6450879" y="1179728"/>
            <a:ext cx="4282862" cy="45473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位置偏移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eyJfdGVtcGxhdGVEYXRhIjp7ImNvbnRlbnRUeXBlIjoiJGl0ZW0xX3RpdGxlIiwibGluZUNvdW50IjoiMSIsIndvcmRDb3VudCI6IjE2In0sInRhZyI6IiRpdGVtMV90aXRsZSJ9</bd:templateData>
          </p:ext>
        </p:extLst>
      </p:sp>
      <p:sp>
        <p:nvSpPr>
          <p:cNvPr name="AutoShape 14" id="14"/>
          <p:cNvSpPr/>
          <p:nvPr/>
        </p:nvSpPr>
        <p:spPr>
          <a:xfrm rot="0">
            <a:off x="6450879" y="2575756"/>
            <a:ext cx="4282862" cy="45473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亮度异常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eyJfdGVtcGxhdGVEYXRhIjp7ImNvbnRlbnRUeXBlIjoiJGl0ZW0yX3RpdGxlIiwibGluZUNvdW50IjoiMSIsIndvcmRDb3VudCI6IjE2In0sInRhZyI6IiRpdGVtMl90aXRsZSJ9</bd:templateData>
          </p:ext>
        </p:extLst>
      </p:sp>
      <p:sp>
        <p:nvSpPr>
          <p:cNvPr name="AutoShape 15" id="15"/>
          <p:cNvSpPr/>
          <p:nvPr/>
        </p:nvSpPr>
        <p:spPr>
          <a:xfrm rot="0">
            <a:off x="6450879" y="3899082"/>
            <a:ext cx="4282862" cy="45473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持续可见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eyJfdGVtcGxhdGVEYXRhIjp7ImNvbnRlbnRUeXBlIjoiJGl0ZW0zX3RpdGxlIiwibGluZUNvdW50IjoiMSIsIndvcmRDb3VudCI6IjE2In0sInRhZyI6IiRpdGVtM190aXRsZSJ9</bd:templateData>
          </p:ext>
        </p:extLst>
      </p:sp>
      <p:sp>
        <p:nvSpPr>
          <p:cNvPr name="AutoShape 16" id="16"/>
          <p:cNvSpPr/>
          <p:nvPr/>
        </p:nvSpPr>
        <p:spPr>
          <a:xfrm rot="0">
            <a:off x="6450879" y="5195893"/>
            <a:ext cx="4282862" cy="454737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星象组合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eyJfdGVtcGxhdGVEYXRhIjp7ImNvbnRlbnRUeXBlIjoiJGl0ZW00X3RpdGxlIiwibGluZUNvdW50IjoiMSIsIndvcmRDb3VudCI6IjE2In0sInRhZyI6IiRpdGVtNF90aXRsZSJ9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8guW4uOWkqeixoeS4juWGnOS4mueBvuWus+mihOitplxuIyMjIOS9jee9ruWBj+enu1xu6Iul5aSn54Gr5pif5pyq5oyJ5pe25Ye6546w5Zyo6aKE5pyf5pa55L2N77yM6KKr6KeG5Li66Zi06Ziz5aSx6LCD55qE5b6B5YWG77yM5o+Q56S65Y+v6IO95Y+R55Sf5bmy5pex5oiW5rSq5rad562J5Yac5Lia54G+5a6z44CCXG4jIyMg5Lqu5bqm5byC5bi4XG7lvZPlv4Plrr/kuoznuqLlhYnmmL7okZflop7lvLrmiJblh4/lvLHml7bvvIzlj6Tku6PlpKnlrpjkvJrnu5PlkIjmmJ/kupHlj5jljJbvvIjlpoLnuqLoibLmmJ/kupHlvILluLjvvInpooTliKTmsJTlgJnlvILluLjjgIJcbiMjIyDmjIHnu63lj6/op4FcbuWGrOWto+WPjeW4uOingua1i+WIsOWkp+eBq+aYn++8jOiiq+iupOS4ulwi6Ziz5rCU6L+H55ubXCLvvIzpooTnpLrmmpblhqzlj6/og73lr7zoh7Tnl4XomavlrrPmu4vnlJ/vvIzpnIDmj5DliY3lgqjlpIfpmLLmsrvnianotYTjgIJcbiMjIyDmmJ/osaHnu4TlkIhcbuWkp+eBq+aYn+S4juWFtuWug+ihjOaYn+eahOeJueauiuS9jee9ruWFs+ezu++8iOWmguiNp+aDkeWuiOW/g++8ie+8jOWcqOOAiuW3puS8oOOAi+etieWFuOexjeS4reiiq+iusOi9veS4uumHjeWkp+WGnOS6i+WNseacuueahOWkqeixoeekuuitpuOAgiIsInRwbGlkIjoiNDciLCJ0cGxOYW1lIjoibGlzdDRfMjAyNTA2MjYwOCIsImVkaXRlZCI6ImZhbHNlIn0=</bd:templateData>
    </p:ext>
  </p:extLst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3306" y="1622307"/>
            <a:ext cx="7405389" cy="1138956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true" sz="5700">
                <a:solidFill>
                  <a:schemeClr val="l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eyJfdGVtcGxhdGVEYXRhIjp7ImNvbnRlbnRUeXBlIjoiJG51bWJlciIsImxpbmVDb3VudCI6IjEiLCJ3b3JkQ291bnQiOiI5In0sInRhZyI6Im5vRWRpdCJ9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2373212" y="2609673"/>
            <a:ext cx="7450455" cy="1805940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b="true" sz="4500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政治权力与历法垄断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eyJfdGVtcGxhdGVEYXRhIjp7ImNvbnRlbnRUeXBlIjoiJHRpdGxlIiwibGluZUNvdW50IjoiMiIsIndvcmRDb3VudCI6IjExIn0sInRhZyI6IiR0aXRsZSJ9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eyJtZCI6IiMjIOaUv+ayu+adg+WKm+S4juWOhuazleWehOaWrSIsInRwbGlkIjoiNDciLCJ0cGxOYW1lIjoiaDJ0aXRsZV80N0NoaW5lc2UgaW5rIHBhaW50aW5nIiwiZWRpdGVkIjoiZmFsc2UifQ==</bd:templateData>
    </p:ext>
  </p:extLst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2589139" y="4907596"/>
            <a:ext cx="8609341" cy="1478267"/>
          </a:xfrm>
          <a:prstGeom prst="roundRect">
            <a:avLst>
              <a:gd fmla="val 16667" name="adj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965148" y="3145225"/>
            <a:ext cx="8609341" cy="1478267"/>
          </a:xfrm>
          <a:prstGeom prst="roundRect">
            <a:avLst>
              <a:gd fmla="val 16667" name="adj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2493889" y="1358958"/>
            <a:ext cx="8609341" cy="1478267"/>
          </a:xfrm>
          <a:prstGeom prst="roundRect">
            <a:avLst>
              <a:gd fmla="val 16667" name="adj"/>
            </a:avLst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3283333" y="1796843"/>
            <a:ext cx="7497178" cy="972854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炎帝通过观测心宿二（大火星）的运行规律建立“火纪”历法体系，将天文现象与农业生产周期绑定，形成“观象授时”的神权政治基础。这种将天文知识转化为统治权力的模式，体现了早期王权与神权的紧密结合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eyJfdGVtcGxhdGVEYXRhIjp7ImNvbnRlbnRUeXBlIjoiJGl0ZW0xX2MiLCJsaW5lQ291bnQiOiIzIiwid29yZENvdW50IjoiMzcifSwidGFnIjoiJGl0ZW0xX2MifQ==</bd:templateData>
          </p:ext>
        </p:extLst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11845" r="11845" t="0" b="0"/>
          <a:stretch>
            <a:fillRect/>
          </a:stretch>
        </p:blipFill>
        <p:spPr>
          <a:xfrm rot="0">
            <a:off x="1113196" y="1262384"/>
            <a:ext cx="1926336" cy="1682496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t="19321" b="19321"/>
          <a:stretch>
            <a:fillRect/>
          </a:stretch>
        </p:blipFill>
        <p:spPr>
          <a:xfrm rot="0">
            <a:off x="9176895" y="3043110"/>
            <a:ext cx="1926336" cy="1682496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11789" r="11789" t="0" b="0"/>
          <a:stretch>
            <a:fillRect/>
          </a:stretch>
        </p:blipFill>
        <p:spPr>
          <a:xfrm rot="0">
            <a:off x="1113196" y="4824531"/>
            <a:ext cx="1926336" cy="1682496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  <p:sp>
        <p:nvSpPr>
          <p:cNvPr name="TextBox 9" id="9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炎帝“以火纪”与神权统治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3273808" y="1404023"/>
            <a:ext cx="6148089" cy="449970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77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大火星崇拜体系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eyJfdGVtcGxhdGVEYXRhIjp7ImNvbnRlbnRUeXBlIjoiJGl0ZW0xX3RpdGxlIiwibGluZUNvdW50IjoiMSIsIndvcmRDb3VudCI6IjIyIn0sInRhZyI6IiRpdGVtMV90aXRsZSJ9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1530470" y="3566057"/>
            <a:ext cx="7497178" cy="972854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心宿二因其赤红如火的特性被赋予“火德”象征，炎帝以“火师”身份垄断对大火星的解释权，通过祭祀仪式强化“君权神授”观念。部落成员对星象的敬畏转化为对炎帝统治的服从。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eyJfdGVtcGxhdGVEYXRhIjp7ImNvbnRlbnRUeXBlIjoiJGl0ZW0yX2MiLCJsaW5lQ291bnQiOiIzIiwid29yZENvdW50IjoiMzcifSwidGFnIjoiJGl0ZW0yX2MifQ==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1520945" y="3173238"/>
            <a:ext cx="6148089" cy="449970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77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火德星象的符号化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eyJfdGVtcGxhdGVEYXRhIjp7ImNvbnRlbnRUeXBlIjoiJGl0ZW0yX3RpdGxlIiwibGluZUNvdW50IjoiMSIsIndvcmRDb3VudCI6IjIyIn0sInRhZyI6IiRpdGVtMl90aXRsZSJ9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3325984" y="5352046"/>
            <a:ext cx="7497178" cy="972854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《连山》古易作为炎帝时期的占卜系统，其卦象排列与大火星运行轨迹存在对应关系。统治者通过解读卦象预知农时、灾异，从而掌握部落资源分配权，巩固政治权威。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eyJfdGVtcGxhdGVEYXRhIjp7ImNvbnRlbnRUeXBlIjoiJGl0ZW0zX2MiLCJsaW5lQ291bnQiOiIzIiwid29yZENvdW50IjoiMzcifSwidGFnIjoiJGl0ZW0zX2MifQ==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3316459" y="4959226"/>
            <a:ext cx="6148089" cy="449970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77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连山易的历法工具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eyJfdGVtcGxhdGVEYXRhIjp7ImNvbnRlbnRUeXBlIjoiJGl0ZW0zX3RpdGxlIiwibGluZUNvdW50IjoiMSIsIndvcmRDb3VudCI6IjIyIn0sInRhZyI6IiRpdGVtM190aXRsZSJ9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eCjuW4neKAnOS7peeBq+e6quKAneS4juelnuadg+e7n+ayu1xuIyMjIOWkp+eBq+aYn+W0h+aLnOS9k+ezu1xu54KO5bid6YCa6L+H6KeC5rWL5b+D5a6/5LqM77yI5aSn54Gr5pif77yJ55qE6L+Q6KGM6KeE5b6L5bu656uL4oCc54Gr57qq4oCd5Y6G5rOV5L2T57O777yM5bCG5aSp5paH546w6LGh5LiO5Yac5Lia55Sf5Lqn5ZGo5pyf57uR5a6a77yM5b2i5oiQ4oCc6KeC6LGh5o6I5pe24oCd55qE56We5p2D5pS/5rK75Z+656GA44CC6L+Z56eN5bCG5aSp5paH55+l6K+G6L2s5YyW5Li657uf5rK75p2D5Yqb55qE5qih5byP77yM5L2T546w5LqG5pep5pyf546L5p2D5LiO56We5p2D55qE57Sn5a+G57uT5ZCI44CCXG4jIyMg54Gr5b635pif6LGh55qE56ym5Y+35YyWXG7lv4Plrr/kuozlm6DlhbbotaTnuqLlpoLngavnmoTnibnmgKfooqvotYvkuojigJzngavlvrfigJ3osaHlvoHvvIzngo7luJ3ku6XigJzngavluIjigJ3ouqvku73lnoTmlq3lr7nlpKfngavmmJ/nmoTop6Pph4rmnYPvvIzpgJrov4fnpa3npYDku6rlvI/lvLrljJbigJzlkJvmnYPnpZ7mjojigJ3op4Llv7XjgILpg6jokL3miJDlkZjlr7nmmJ/osaHnmoTmlaznlY/ovazljJbkuLrlr7nngo7luJ3nu5/msrvnmoTmnI3ku47jgIJcbiMjIyDov57lsbHmmJPnmoTljobms5Xlt6XlhbdcbuOAiui/nuWxseOAi+WPpOaYk+S9nOS4uueCjuW4neaXtuacn+eahOWNoOWNnOezu+e7n++8jOWFtuWNpuixoeaOkuWIl+S4juWkp+eBq+aYn+i/kOihjOi9qOi/ueWtmOWcqOWvueW6lOWFs+ezu+OAgue7n+ayu+iAhemAmui/h+ino+ivu+WNpuixoemihOefpeWGnOaXtuOAgeeBvuW8gu+8jOS7juiAjOaOjOaPoemDqOiQvei1hOa6kOWIhumFjeadg++8jOW3qeWbuuaUv+ayu+adg+WogeOAgiIsInRwbGlkIjoiNDciLCJ0cGxOYW1lIjoibGlzdDNfaW1nNSIsImVkaXRlZCI6ImZhbHNlIn0=</bd:templateData>
    </p:ext>
  </p:extLst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91125" y="2110894"/>
            <a:ext cx="3696560" cy="1622772"/>
          </a:xfrm>
          <a:prstGeom prst="rect">
            <a:avLst/>
          </a:prstGeom>
          <a:noFill/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部落首领需定期主持大火星观测仪式，记录其昏见（黄昏出现）、晨伏（黎明消失）等关键天象节点，以此确定播种、收获等农事活动时间表，体现“通天祭司”的双重身份。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eyJfdGVtcGxhdGVEYXRhIjp7ImNvbnRlbnRUeXBlIjoiJGl0ZW0xX2MiLCJsaW5lQ291bnQiOiI1Iiwid29yZENvdW50IjoiMTcifSwidGFnIjoiJGl0ZW0xX2MifQ==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607698" y="1650147"/>
            <a:ext cx="3679987" cy="560841"/>
          </a:xfrm>
          <a:prstGeom prst="rect">
            <a:avLst/>
          </a:prstGeom>
          <a:noFill/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星象观测的专职化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eyJfdGVtcGxhdGVEYXRhIjp7ImNvbnRlbnRUeXBlIjoiJGl0ZW0xX3RpdGxlIiwibGluZUNvdW50IjoiMSIsIndvcmRDb3VudCI6IjEwIn0sInRhZyI6IiRpdGVtMV90aXRsZSJ9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563125" y="4426629"/>
            <a:ext cx="3724560" cy="1622772"/>
          </a:xfrm>
          <a:prstGeom prst="rect">
            <a:avLst/>
          </a:prstGeom>
          <a:noFill/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天文观测技术仅在祭司阶层内部秘传，使用特殊符号（如凌家滩玉人上的星纹）记录星象数据，这种知识壁垒成为维护统治阶层特权的重要手段。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eyJfdGVtcGxhdGVEYXRhIjp7ImNvbnRlbnRUeXBlIjoiJGl0ZW0zX2MiLCJsaW5lQ291bnQiOiI1Iiwid29yZENvdW50IjoiMTcifSwidGFnIjoiJGl0ZW0zX2MifQ==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579698" y="3965882"/>
            <a:ext cx="3707987" cy="560841"/>
          </a:xfrm>
          <a:prstGeom prst="rect">
            <a:avLst/>
          </a:prstGeom>
          <a:noFill/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历法知识的垄断传承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eyJfdGVtcGxhdGVEYXRhIjp7ImNvbnRlbnRUeXBlIjoiJGl0ZW0zX3RpdGxlIiwibGluZUNvdW50IjoiMSIsIndvcmRDb3VudCI6IjEwIn0sInRhZyI6IiRpdGVtM190aXRsZSJ9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7913397" y="2110894"/>
            <a:ext cx="3636800" cy="1622772"/>
          </a:xfrm>
          <a:prstGeom prst="rect">
            <a:avLst/>
          </a:prstGeom>
          <a:noFill/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当出现心宿二亮度变化、流星犯宿等异常天象时，首领需通过祭祀、迁都等措施化解“天谴”，如《左传》记载的“火出而毕赋”制度，反映天文官对政治决策的直接影响。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eyJfdGVtcGxhdGVEYXRhIjp7ImNvbnRlbnRUeXBlIjoiJGl0ZW0yX2MiLCJsaW5lQ291bnQiOiI1Iiwid29yZENvdW50IjoiMTcifSwidGFnIjoiJGl0ZW0yX2MifQ==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7913397" y="1650147"/>
            <a:ext cx="3653373" cy="560841"/>
          </a:xfrm>
          <a:prstGeom prst="rect">
            <a:avLst/>
          </a:prstGeom>
          <a:noFill/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天文异常事件应对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eyJfdGVtcGxhdGVEYXRhIjp7ImNvbnRlbnRUeXBlIjoiJGl0ZW0yX3RpdGxlIiwibGluZUNvdW50IjoiMSIsIndvcmRDb3VudCI6IjEwIn0sInRhZyI6IiRpdGVtMl90aXRsZSJ9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7913397" y="4426629"/>
            <a:ext cx="3608800" cy="1622772"/>
          </a:xfrm>
          <a:prstGeom prst="rect">
            <a:avLst/>
          </a:prstGeom>
          <a:noFill/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当不同部落使用相异星象历法（如参历、辰历）时，强势首领通过统一心宿二观测标准来整合联盟，如黄帝“迎日推策”即是对炎帝火历的改良与继承。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eyJfdGVtcGxhdGVEYXRhIjp7ImNvbnRlbnRUeXBlIjoiJGl0ZW00X2MiLCJsaW5lQ291bnQiOiI1Iiwid29yZENvdW50IjoiMTYifSwidGFnIjoiJGl0ZW00X2MifQ==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7913397" y="3965882"/>
            <a:ext cx="3625373" cy="560841"/>
          </a:xfrm>
          <a:prstGeom prst="rect">
            <a:avLst/>
          </a:prstGeom>
          <a:noFill/>
          <a:ln/>
        </p:spPr>
        <p:txBody>
          <a:bodyPr anchor="ctr" rtlCol="false" lIns="91440" rIns="91440" tIns="45720" bIns="4572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部落联盟的历法整合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eyJfdGVtcGxhdGVEYXRhIjp7ImNvbnRlbnRUeXBlIjoiJGl0ZW00X3RpdGxlIiwibGluZUNvdW50IjoiMSIsIndvcmRDb3VudCI6IjEwIn0sInRhZyI6IiRpdGVtNF90aXRsZSJ9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部落首领的天文职责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Freeform 11" id="11"/>
          <p:cNvSpPr/>
          <p:nvPr/>
        </p:nvSpPr>
        <p:spPr>
          <a:xfrm rot="0">
            <a:off x="5298153" y="3104315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2" id="12"/>
          <p:cNvSpPr/>
          <p:nvPr/>
        </p:nvSpPr>
        <p:spPr>
          <a:xfrm rot="0">
            <a:off x="4434792" y="2240953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3" id="13"/>
          <p:cNvSpPr/>
          <p:nvPr/>
        </p:nvSpPr>
        <p:spPr>
          <a:xfrm rot="0">
            <a:off x="6159720" y="3965882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4" id="14"/>
          <p:cNvSpPr/>
          <p:nvPr/>
        </p:nvSpPr>
        <p:spPr>
          <a:xfrm rot="0">
            <a:off x="6159720" y="2240953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5" id="15"/>
          <p:cNvSpPr/>
          <p:nvPr/>
        </p:nvSpPr>
        <p:spPr>
          <a:xfrm rot="0">
            <a:off x="4434792" y="3965882"/>
            <a:ext cx="1597488" cy="1597488"/>
          </a:xfrm>
          <a:custGeom>
            <a:avLst/>
            <a:gdLst/>
            <a:ahLst/>
            <a:cxnLst/>
            <a:rect r="r" b="b" t="t" l="l"/>
            <a:pathLst>
              <a:path h="890" w="890">
                <a:moveTo>
                  <a:pt x="0" y="445"/>
                </a:moveTo>
                <a:lnTo>
                  <a:pt x="445" y="0"/>
                </a:lnTo>
                <a:lnTo>
                  <a:pt x="890" y="445"/>
                </a:lnTo>
                <a:lnTo>
                  <a:pt x="445" y="890"/>
                </a:lnTo>
                <a:lnTo>
                  <a:pt x="0" y="445"/>
                </a:lnTo>
              </a:path>
            </a:pathLst>
          </a:cu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4808721" y="2798715"/>
            <a:ext cx="849630" cy="4819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TextBox 17" id="17"/>
          <p:cNvSpPr txBox="true"/>
          <p:nvPr/>
        </p:nvSpPr>
        <p:spPr>
          <a:xfrm rot="0">
            <a:off x="6533649" y="2798715"/>
            <a:ext cx="849630" cy="4819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TextBox 18" id="18"/>
          <p:cNvSpPr txBox="true"/>
          <p:nvPr/>
        </p:nvSpPr>
        <p:spPr>
          <a:xfrm rot="0">
            <a:off x="4808721" y="4523643"/>
            <a:ext cx="849630" cy="4819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TextBox 19" id="19"/>
          <p:cNvSpPr txBox="true"/>
          <p:nvPr/>
        </p:nvSpPr>
        <p:spPr>
          <a:xfrm rot="0">
            <a:off x="6533649" y="4523643"/>
            <a:ext cx="849630" cy="4819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eyJfdGVtcGxhdGVEYXRhIjp7ImxpbmVDb3VudCI6IjEiLCJ3b3JkQ291bnQiOiIyIn0sInRhZyI6Im5vRWRpdCJ9</bd:templateData>
          </p:ext>
        </p:extLst>
      </p:sp>
      <p:sp>
        <p:nvSpPr>
          <p:cNvPr name="Freeform 20" id="20"/>
          <p:cNvSpPr/>
          <p:nvPr/>
        </p:nvSpPr>
        <p:spPr>
          <a:xfrm rot="0">
            <a:off x="5811147" y="3680132"/>
            <a:ext cx="571500" cy="571500"/>
          </a:xfrm>
          <a:custGeom>
            <a:avLst/>
            <a:gdLst/>
            <a:ahLst/>
            <a:cxnLst/>
            <a:rect r="r" b="b" t="t" l="l"/>
            <a:pathLst>
              <a:path h="9753600" w="9753600">
                <a:moveTo>
                  <a:pt x="9480575" y="2318400"/>
                </a:moveTo>
                <a:cubicBezTo>
                  <a:pt x="9330477" y="1970037"/>
                  <a:pt x="9115410" y="1658638"/>
                  <a:pt x="8843216" y="1390924"/>
                </a:cubicBezTo>
                <a:cubicBezTo>
                  <a:pt x="8571022" y="1124331"/>
                  <a:pt x="8255142" y="915985"/>
                  <a:pt x="7902298" y="769247"/>
                </a:cubicBezTo>
                <a:cubicBezTo>
                  <a:pt x="7538253" y="618028"/>
                  <a:pt x="7152924" y="541858"/>
                  <a:pt x="6755275" y="541858"/>
                </a:cubicBezTo>
                <a:cubicBezTo>
                  <a:pt x="6203046" y="541858"/>
                  <a:pt x="5664258" y="693077"/>
                  <a:pt x="5196040" y="978713"/>
                </a:cubicBezTo>
                <a:cubicBezTo>
                  <a:pt x="5084026" y="1047041"/>
                  <a:pt x="4977613" y="1122091"/>
                  <a:pt x="4876800" y="1203861"/>
                </a:cubicBezTo>
                <a:cubicBezTo>
                  <a:pt x="4775987" y="1122091"/>
                  <a:pt x="4669574" y="1047041"/>
                  <a:pt x="4557560" y="978713"/>
                </a:cubicBezTo>
                <a:cubicBezTo>
                  <a:pt x="4089342" y="693077"/>
                  <a:pt x="3550554" y="541858"/>
                  <a:pt x="2998325" y="541858"/>
                </a:cubicBezTo>
                <a:cubicBezTo>
                  <a:pt x="2600676" y="541858"/>
                  <a:pt x="2215347" y="618028"/>
                  <a:pt x="1851302" y="769247"/>
                </a:cubicBezTo>
                <a:cubicBezTo>
                  <a:pt x="1499578" y="914865"/>
                  <a:pt x="1182578" y="1124331"/>
                  <a:pt x="910384" y="1390924"/>
                </a:cubicBezTo>
                <a:cubicBezTo>
                  <a:pt x="637070" y="1658638"/>
                  <a:pt x="423123" y="1970037"/>
                  <a:pt x="273025" y="2318400"/>
                </a:cubicBezTo>
                <a:cubicBezTo>
                  <a:pt x="117325" y="2680205"/>
                  <a:pt x="37795" y="3064413"/>
                  <a:pt x="37795" y="3459823"/>
                </a:cubicBezTo>
                <a:cubicBezTo>
                  <a:pt x="37795" y="3832830"/>
                  <a:pt x="113965" y="4221518"/>
                  <a:pt x="265184" y="4616928"/>
                </a:cubicBezTo>
                <a:cubicBezTo>
                  <a:pt x="391759" y="4947369"/>
                  <a:pt x="573222" y="5290132"/>
                  <a:pt x="805091" y="5636255"/>
                </a:cubicBezTo>
                <a:cubicBezTo>
                  <a:pt x="1172497" y="6184003"/>
                  <a:pt x="1677680" y="6755275"/>
                  <a:pt x="2304959" y="7334387"/>
                </a:cubicBezTo>
                <a:cubicBezTo>
                  <a:pt x="3344448" y="8294347"/>
                  <a:pt x="4373857" y="8957470"/>
                  <a:pt x="4417543" y="8984353"/>
                </a:cubicBezTo>
                <a:lnTo>
                  <a:pt x="4683016" y="9154615"/>
                </a:lnTo>
                <a:cubicBezTo>
                  <a:pt x="4800630" y="9229664"/>
                  <a:pt x="4951849" y="9229664"/>
                  <a:pt x="5069464" y="9154615"/>
                </a:cubicBezTo>
                <a:lnTo>
                  <a:pt x="5334937" y="8984353"/>
                </a:lnTo>
                <a:cubicBezTo>
                  <a:pt x="5378623" y="8956350"/>
                  <a:pt x="6406911" y="8294347"/>
                  <a:pt x="7447521" y="7334387"/>
                </a:cubicBezTo>
                <a:cubicBezTo>
                  <a:pt x="8074800" y="6755275"/>
                  <a:pt x="8579983" y="6184003"/>
                  <a:pt x="8947389" y="5636255"/>
                </a:cubicBezTo>
                <a:cubicBezTo>
                  <a:pt x="9179258" y="5290132"/>
                  <a:pt x="9361841" y="4947369"/>
                  <a:pt x="9487296" y="4616928"/>
                </a:cubicBezTo>
                <a:cubicBezTo>
                  <a:pt x="9638515" y="4221518"/>
                  <a:pt x="9714685" y="3832830"/>
                  <a:pt x="9714685" y="3459823"/>
                </a:cubicBezTo>
                <a:cubicBezTo>
                  <a:pt x="9715805" y="3064413"/>
                  <a:pt x="9636275" y="2680205"/>
                  <a:pt x="9480575" y="2318400"/>
                </a:cubicBezTo>
              </a:path>
            </a:pathLst>
          </a:custGeom>
          <a:solidFill>
            <a:srgbClr val="FFFFFE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mDqOiQvemmlumihueahOWkqeaWh+iBjOi0o1xuIyMjIOaYn+ixoeingua1i+eahOS4k+iBjOWMllxu6YOo6JC96aaW6aKG6ZyA5a6a5pyf5Li75oyB5aSn54Gr5pif6KeC5rWL5Luq5byP77yM6K6w5b2V5YW25piP6KeB77yI6buE5piP5Ye6546w77yJ44CB5pmo5LyP77yI6buO5piO5raI5aSx77yJ562J5YWz6ZSu5aSp6LGh6IqC54K577yM5Lul5q2k56Gu5a6a5pKt56eN44CB5pS26I63562J5Yac5LqL5rS75Yqo5pe26Ze06KGo77yM5L2T546w4oCc6YCa5aSp56Wt5Y+44oCd55qE5Y+M6YeN6Lqr5Lu944CCXG4jIyMg5aSp5paH5byC5bi45LqL5Lu25bqU5a+5XG7lvZPlh7rnjrDlv4Plrr/kuozkuq7luqblj5jljJbjgIHmtYHmmJ/niq/lrr/nrYnlvILluLjlpKnosaHml7bvvIzpppbpoobpnIDpgJrov4fnpa3npYDjgIHov4Hpg73nrYnmjqrmlr3ljJbop6PigJzlpKnosLTigJ3vvIzlpoLjgIrlt6bkvKDjgIvorrDovb3nmoTigJzngavlh7rogIzmr5XotYvigJ3liLbluqbvvIzlj43mmKDlpKnmloflrpjlr7nmlL/msrvlhrPnrZbnmoTnm7TmjqXlvbHlk43jgIJcbiMjIyDljobms5Xnn6Xor4bnmoTlnoTmlq3kvKDmib9cbuWkqeaWh+ingua1i+aKgOacr+S7heWcqOelreWPuOmYtuWxguWGhemDqOenmOS8oO+8jOS9v+eUqOeJueauiuespuWPt++8iOWmguWHjOWutua7qeeOieS6uuS4iueahOaYn+e6ue+8ieiusOW9leaYn+ixoeaVsOaNru+8jOi/meenjeefpeivhuWjgeWekuaIkOS4uue7tOaKpOe7n+ayu+mYtuWxgueJueadg+eahOmHjeimgeaJi+auteOAglxuIyMjIOmDqOiQveiBlOebn+eahOWOhuazleaVtOWQiFxu5b2T5LiN5ZCM6YOo6JC95L2/55So55u45byC5pif6LGh5Y6G5rOV77yI5aaC5Y+C5Y6G44CB6L6w5Y6G77yJ5pe277yM5by65Yq/6aaW6aKG6YCa6L+H57uf5LiA5b+D5a6/5LqM6KeC5rWL5qCH5YeG5p2l5pW05ZCI6IGU55uf77yM5aaC6buE5bid4oCc6L+O5pel5o6o562W4oCd5Y2z5piv5a+554KO5bid54Gr5Y6G55qE5pS56Imv5LiO57un5om/44CCIiwidHBsaWQiOiI0NyIsInRwbE5hbWUiOiJsaXN0NF9rbTI0MDMxMjAzIiwiZWRpdGVkIjoiZmFsc2UifQ==</bd:templateData>
    </p:ext>
  </p:extLst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历法作为统治合法性的象征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0">
            <a:off x="1466885" y="2187982"/>
            <a:ext cx="2739046" cy="2739046"/>
          </a:xfrm>
          <a:prstGeom prst="ellipse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Freeform 4" id="4"/>
          <p:cNvSpPr/>
          <p:nvPr/>
        </p:nvSpPr>
        <p:spPr>
          <a:xfrm rot="0">
            <a:off x="4509171" y="1790522"/>
            <a:ext cx="583851" cy="3533966"/>
          </a:xfrm>
          <a:custGeom>
            <a:avLst/>
            <a:gdLst/>
            <a:ahLst/>
            <a:cxnLst/>
            <a:rect r="r" b="b" t="t" l="l"/>
            <a:pathLst>
              <a:path h="3533966" w="583851">
                <a:moveTo>
                  <a:pt x="583851" y="0"/>
                </a:moveTo>
                <a:quadBezTo>
                  <a:pt x="291925" y="0"/>
                  <a:pt x="291925" y="353397"/>
                </a:quadBezTo>
                <a:lnTo>
                  <a:pt x="291925" y="1413586"/>
                </a:lnTo>
                <a:quadBezTo>
                  <a:pt x="291925" y="1766983"/>
                  <a:pt x="0" y="1766983"/>
                </a:quadBezTo>
                <a:quadBezTo>
                  <a:pt x="291925" y="1766983"/>
                  <a:pt x="291925" y="2120379"/>
                </a:quadBezTo>
                <a:lnTo>
                  <a:pt x="291925" y="3180569"/>
                </a:lnTo>
                <a:quadBezTo>
                  <a:pt x="291925" y="3533966"/>
                  <a:pt x="583851" y="3533966"/>
                </a:quadBezTo>
              </a:path>
            </a:pathLst>
          </a:cu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5347614" y="5067201"/>
            <a:ext cx="5299568" cy="468573"/>
          </a:xfrm>
          <a:prstGeom prst="roundRect">
            <a:avLst>
              <a:gd fmla="val 50000" name="adj"/>
            </a:avLst>
          </a:prstGeom>
          <a:solidFill>
            <a:schemeClr val="accent3">
              <a:alpha val="100000"/>
              <a:lumMod val="5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6414867" y="5045544"/>
            <a:ext cx="3165062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星占谶纬的舆论操控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eyJfdGVtcGxhdGVEYXRhIjp7ImNvbnRlbnRUeXBlIjoiJGl0ZW0zX3RpdGxlIiwibGluZUNvdW50IjoiMSIsIndvcmRDb3VudCI6IjEyIn0sInRhZyI6IiRpdGVtM190aXRsZSJ9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5452715" y="5573201"/>
            <a:ext cx="5194466" cy="964797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14999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统治者将心宿二异常与政权更迭相联系，如《史记·天官书》称“火犯守角，则有战”，通过天文官释读星象引导民意，为军事行动或权力交接提供“天道”依据。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eyJfdGVtcGxhdGVEYXRhIjp7ImNvbnRlbnRUeXBlIjoiJGl0ZW0zX2MiLCJsaW5lQ291bnQiOiIzIiwid29yZENvdW50IjoiMjgifSwidGFnIjoiJGl0ZW0zX2MifQ==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5347614" y="3298365"/>
            <a:ext cx="5299568" cy="468573"/>
          </a:xfrm>
          <a:prstGeom prst="roundRect">
            <a:avLst>
              <a:gd fmla="val 50000" name="adj"/>
            </a:avLst>
          </a:prstGeom>
          <a:solidFill>
            <a:schemeClr val="accent2">
              <a:alpha val="100000"/>
              <a:lumMod val="75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9" id="9"/>
          <p:cNvSpPr/>
          <p:nvPr/>
        </p:nvSpPr>
        <p:spPr>
          <a:xfrm rot="0">
            <a:off x="6414867" y="3276708"/>
            <a:ext cx="3165062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闰月调整的权威性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eyJfdGVtcGxhdGVEYXRhIjp7ImNvbnRlbnRUeXBlIjoiJGl0ZW0yX3RpdGxlIiwibGluZUNvdW50IjoiMSIsIndvcmRDb3VudCI6IjEyIn0sInRhZyI6IiRpdGVtMl90aXRsZSJ9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5452715" y="3804364"/>
            <a:ext cx="5194466" cy="1061273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14999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当火历与太阳年出现偏差时，只有中央政权有权决定闰月设置，如《竹书纪年》记载炎帝“置闰以定四时”，这种“调历权”直接关联赋税征收、兵役动员等国家职能。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eyJfdGVtcGxhdGVEYXRhIjp7ImNvbnRlbnRUeXBlIjoiJGl0ZW0yX2MiLCJsaW5lQ291bnQiOiI0Iiwid29yZENvdW50IjoiMjgifSwidGFnIjoiJGl0ZW0yX2MifQ==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5347614" y="1556561"/>
            <a:ext cx="5299568" cy="468573"/>
          </a:xfrm>
          <a:prstGeom prst="roundRect">
            <a:avLst>
              <a:gd fmla="val 50000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2" id="12"/>
          <p:cNvSpPr/>
          <p:nvPr/>
        </p:nvSpPr>
        <p:spPr>
          <a:xfrm rot="0">
            <a:off x="6414867" y="1534903"/>
            <a:ext cx="3165062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授时权力的政治隐喻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eyJfdGVtcGxhdGVEYXRhIjp7ImNvbnRlbnRUeXBlIjoiJGl0ZW0xX3RpdGxlIiwibGluZUNvdW50IjoiMSIsIndvcmRDb3VudCI6IjEyIn0sInRhZyI6IiRpdGVtMV90aXRsZSJ9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5452715" y="2062560"/>
            <a:ext cx="5194466" cy="1057947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l">
              <a:lnSpc>
                <a:spcPct val="114999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掌握精确历法的部落可获得“天命所归”的舆论优势，《尚书·尧典》载“历象日月星辰，敬授人时”，表明颁布历法等同于宣告统治权。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eyJfdGVtcGxhdGVEYXRhIjp7ImNvbnRlbnRUeXBlIjoiJGl0ZW0xX2MiLCJsaW5lQ291bnQiOiI0Iiwid29yZENvdW50IjoiMjgifSwidGFnIjoiJGl0ZW0xX2MifQ==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OhuazleS9nOS4uue7n+ayu+WQiOazleaAp+eahOixoeW+gVxuIyMjIOaOiOaXtuadg+WKm+eahOaUv+ayu+makOWWu1xu5o6M5o+h57K+56Gu5Y6G5rOV55qE6YOo6JC95Y+v6I635b6X4oCc5aSp5ZG95omA5b2S4oCd55qE6IiG6K665LyY5Yq/77yM44CK5bCa5LmmwrflsKflhbjjgIvovb3igJzljobosaHml6XmnIjmmJ/ovrDvvIzmlazmjojkurrml7bigJ3vvIzooajmmI7pooHluIPljobms5XnrYnlkIzkuo7lrqPlkYrnu5/msrvmnYPjgIJcbiMjIyDpl7DmnIjosIPmlbTnmoTmnYPlqIHmgKdcbuW9k+eBq+WOhuS4juWkqumYs+W5tOWHuueOsOWBj+W3ruaXtu+8jOWPquacieS4reWkruaUv+adg+acieadg+WGs+WumumXsOaciOiuvue9ru+8jOWmguOAiuerueS5pue6quW5tOOAi+iusOi9veeCjuW4neKAnOe9rumXsOS7peWumuWbm+aXtuKAne+8jOi/meenjeKAnOiwg+WOhuadg+KAneebtOaOpeWFs+iBlOi1i+eojuW+geaUtuOAgeWFteW9ueWKqOWRmOetieWbveWutuiBjOiDveOAglxuIyMjIOaYn+WNoOiwtue6rOeahOiIhuiuuuaTjeaOp1xu57uf5rK76ICF5bCG5b+D5a6/5LqM5byC5bi45LiO5pS/5p2D5pu06L+t55u46IGU57O777yM5aaC44CK5Y+y6K6wwrflpKnlrpjkuabjgIvnp7DigJzngavniq/lrojop5LvvIzliJnmnInmiJjigJ3vvIzpgJrov4flpKnmloflrpjph4ror7vmmJ/osaHlvJXlr7zmsJHmhI/vvIzkuLrlhpvkuovooYzliqjmiJbmnYPlipvkuqTmjqXmj5DkvpvigJzlpKnpgZPigJ3kvp3mja7jgIIiLCJ0cGxpZCI6IjQ3IiwidHBsTmFtZSI6Imxpc3QzXzIwMjUwNjI2MDkiLCJlZGl0ZWQiOiJmYWxzZSJ9</bd:templateData>
    </p:ext>
  </p:extLst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3306" y="1622307"/>
            <a:ext cx="7405389" cy="1138956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true" sz="5700">
                <a:solidFill>
                  <a:schemeClr val="l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eyJfdGVtcGxhdGVEYXRhIjp7ImNvbnRlbnRUeXBlIjoiJG51bWJlciIsImxpbmVDb3VudCI6IjEiLCJ3b3JkQ291bnQiOiI5In0sInRhZyI6Im5vRWRpdCJ9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2373212" y="2609673"/>
            <a:ext cx="7450455" cy="1805940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b="true" sz="4500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文化信仰与神话传说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eyJfdGVtcGxhdGVEYXRhIjp7ImNvbnRlbnRUeXBlIjoiJHRpdGxlIiwibGluZUNvdW50IjoiMiIsIndvcmRDb3VudCI6IjExIn0sInRhZyI6IiR0aXRsZSJ9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eyJtZCI6IiMjIOaWh+WMluS/oeS7sOS4juelnuivneS8oOivtCIsInRwbGlkIjoiNDciLCJ0cGxOYW1lIjoiaDJ0aXRsZV80N0NoaW5lc2UgaW5rIHBhaW50aW5nIiwiZWRpdGVkIjoiZmFsc2UifQ==</bd:templateData>
    </p:ext>
  </p:extLst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心宿二的神格化（如“大火”崇拜）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767734" y="1508670"/>
            <a:ext cx="5394245" cy="2536699"/>
          </a:xfrm>
          <a:prstGeom prst="round2SameRect">
            <a:avLst/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481934" y="1173406"/>
            <a:ext cx="631444" cy="646396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1672828" y="1508670"/>
            <a:ext cx="3541000" cy="594584"/>
          </a:xfrm>
          <a:prstGeom prst="rect">
            <a:avLst/>
          </a:prstGeom>
          <a:noFill/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火神祭祀核心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eyJfdGVtcGxhdGVEYXRhIjp7ImNvbnRlbnRUeXBlIjoiJGl0ZW0xX3RpdGxlIiwibGluZUNvdW50IjoiMSIsIndvcmRDb3VudCI6IjEwIn0sInRhZyI6IiRpdGVtMV90aXRsZSJ9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1379492" y="2020970"/>
            <a:ext cx="4307099" cy="170358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心宿二（大火星）在先秦时期被奉为"火神"，商丘地区设有专职"火正"官职观测其运行轨迹，形成以星象定农时的"大火历"体系。《左传》记载商王阏伯在商丘专祀大火星，体现早期国家宗教与天文观测的深度结合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eyJfdGVtcGxhdGVEYXRhIjp7ImNvbnRlbnRUeXBlIjoiJGl0ZW0xX2MiLCJsaW5lQ291bnQiOiI1Iiwid29yZENvdW50IjoiMjUifSwidGFnIjoiJGl0ZW0xX2MifQ==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463459" y="1261142"/>
            <a:ext cx="668393" cy="470924"/>
          </a:xfrm>
          <a:prstGeom prst="rect">
            <a:avLst/>
          </a:prstGeom>
          <a:noFill/>
          <a:ln/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762057" y="4118688"/>
            <a:ext cx="5394245" cy="2536699"/>
          </a:xfrm>
          <a:prstGeom prst="round2SameRect">
            <a:avLst/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1675667" y="4118688"/>
            <a:ext cx="3535323" cy="594584"/>
          </a:xfrm>
          <a:prstGeom prst="rect">
            <a:avLst/>
          </a:prstGeom>
          <a:noFill/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农耕文明圣星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eyJfdGVtcGxhdGVEYXRhIjp7ImNvbnRlbnRUeXBlIjoiJGl0ZW0zX3RpdGxlIiwibGluZUNvdW50IjoiMSIsIndvcmRDb3VudCI6IjEwIn0sInRhZyI6IiRpdGVtM190aXRsZSJ9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1424348" y="4607093"/>
            <a:ext cx="4217386" cy="1842752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古人将心宿二黄昏位置作为夏至标志，其"七月流火"西沉现象直接对应《诗经》"九月授衣"的物候响应，形成"观星授时-指导农事-民俗实践"的完整知识链。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eyJfdGVtcGxhdGVEYXRhIjp7ImNvbnRlbnRUeXBlIjoiJGl0ZW0zX2MiLCJsaW5lQ291bnQiOiI2Iiwid29yZENvdW50IjoiMjQifSwidGFnIjoiJGl0ZW0zX2MifQ==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6329872" y="1469351"/>
            <a:ext cx="5394245" cy="2536699"/>
          </a:xfrm>
          <a:prstGeom prst="round2SameRect">
            <a:avLst/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2" id="12"/>
          <p:cNvSpPr/>
          <p:nvPr/>
        </p:nvSpPr>
        <p:spPr>
          <a:xfrm rot="0">
            <a:off x="6044071" y="1134087"/>
            <a:ext cx="631444" cy="646396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7183533" y="1469351"/>
            <a:ext cx="3570904" cy="594584"/>
          </a:xfrm>
          <a:prstGeom prst="rect">
            <a:avLst/>
          </a:prstGeom>
          <a:noFill/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五行文化转型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eyJfdGVtcGxhdGVEYXRhIjp7ImNvbnRlbnRUeXBlIjoiJGl0ZW0yX3RpdGxlIiwibGluZUNvdW50IjoiMSIsIndvcmRDb3VudCI6IjEwIn0sInRhZyI6IiRpdGVtMl90aXRsZSJ9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6964957" y="1997074"/>
            <a:ext cx="4187482" cy="1842752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战国时期五行学说兴起后，火星（荧惑）逐渐取代心宿二的"火"属性地位，但心宿二因"荧惑守心"星占现象强化了其帝王象征，成为王朝更迭的星象预警标志。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eyJfdGVtcGxhdGVEYXRhIjp7ImNvbnRlbnRUeXBlIjoiJGl0ZW0yX2MiLCJsaW5lQ291bnQiOiI2Iiwid29yZENvdW50IjoiMjQifSwidGFnIjoiJGl0ZW0yX2MifQ==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6025597" y="1221823"/>
            <a:ext cx="668393" cy="470924"/>
          </a:xfrm>
          <a:prstGeom prst="rect">
            <a:avLst/>
          </a:prstGeom>
          <a:noFill/>
          <a:ln/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  <p:sp>
        <p:nvSpPr>
          <p:cNvPr name="AutoShape 16" id="16"/>
          <p:cNvSpPr/>
          <p:nvPr/>
        </p:nvSpPr>
        <p:spPr>
          <a:xfrm rot="0">
            <a:off x="6324195" y="4079369"/>
            <a:ext cx="5394245" cy="2536699"/>
          </a:xfrm>
          <a:prstGeom prst="round2SameRect">
            <a:avLst/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7" id="17"/>
          <p:cNvSpPr/>
          <p:nvPr/>
        </p:nvSpPr>
        <p:spPr>
          <a:xfrm rot="0">
            <a:off x="6038394" y="3744105"/>
            <a:ext cx="631444" cy="646396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8" id="18"/>
          <p:cNvSpPr txBox="true"/>
          <p:nvPr/>
        </p:nvSpPr>
        <p:spPr>
          <a:xfrm rot="0">
            <a:off x="6935052" y="4607093"/>
            <a:ext cx="4247291" cy="1842752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心宿二与火星相会的"荧惑守心"天象被中西方共同视为战争凶兆，《左传》记载的星占案例显示该现象常与政权动荡相关联，成为古代星占学核心观测对象。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eyJfdGVtcGxhdGVEYXRhIjp7ImNvbnRlbnRUeXBlIjoiJGl0ZW00X2MiLCJsaW5lQ291bnQiOiI2Iiwid29yZENvdW50IjoiMjQifSwidGFnIjoiJGl0ZW00X2MifQ==</bd:templateData>
          </p:ext>
        </p:extLst>
      </p:sp>
      <p:sp>
        <p:nvSpPr>
          <p:cNvPr name="TextBox 19" id="19"/>
          <p:cNvSpPr txBox="true"/>
          <p:nvPr/>
        </p:nvSpPr>
        <p:spPr>
          <a:xfrm rot="0">
            <a:off x="6019920" y="3831841"/>
            <a:ext cx="668393" cy="470924"/>
          </a:xfrm>
          <a:prstGeom prst="rect">
            <a:avLst/>
          </a:prstGeom>
          <a:noFill/>
          <a:ln/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  <p:sp>
        <p:nvSpPr>
          <p:cNvPr name="AutoShape 20" id="20"/>
          <p:cNvSpPr/>
          <p:nvPr/>
        </p:nvSpPr>
        <p:spPr>
          <a:xfrm rot="0">
            <a:off x="442614" y="3724550"/>
            <a:ext cx="631444" cy="646396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21" id="21"/>
          <p:cNvSpPr txBox="true"/>
          <p:nvPr/>
        </p:nvSpPr>
        <p:spPr>
          <a:xfrm rot="0">
            <a:off x="424140" y="3812286"/>
            <a:ext cx="668393" cy="470924"/>
          </a:xfrm>
          <a:prstGeom prst="rect">
            <a:avLst/>
          </a:prstGeom>
          <a:noFill/>
          <a:ln/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  <p:sp>
        <p:nvSpPr>
          <p:cNvPr name="TextBox 22" id="22"/>
          <p:cNvSpPr txBox="true"/>
          <p:nvPr/>
        </p:nvSpPr>
        <p:spPr>
          <a:xfrm rot="0">
            <a:off x="7183533" y="4079369"/>
            <a:ext cx="3570904" cy="594584"/>
          </a:xfrm>
          <a:prstGeom prst="rect">
            <a:avLst/>
          </a:prstGeom>
          <a:noFill/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天文与军事预兆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eyJfdGVtcGxhdGVEYXRhIjp7ImNvbnRlbnRUeXBlIjoiJGl0ZW00X3RpdGxlIiwibGluZUNvdW50IjoiMSIsIndvcmRDb3VudCI6IjEwIn0sInRhZyI6IiRpdGVtNF90aXRsZSJ9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/g+Wuv+S6jOeahOelnuagvOWMlu+8iOWmguKAnOWkp+eBq+KAneW0h+aLnO+8iVxuIyMjIOeBq+elnuelreelgOaguOW/g1xu5b+D5a6/5LqM77yI5aSn54Gr5pif77yJ5Zyo5YWI56em5pe25pyf6KKr5aWJ5Li6XCLngavnpZ5cIu+8jOWVhuS4mOWcsOWMuuiuvuacieS4k+iBjFwi54Gr5q2jXCLlrpjogYzop4LmtYvlhbbov5DooYzovajov7nvvIzlvaLmiJDku6XmmJ/osaHlrprlhpzml7bnmoRcIuWkp+eBq+WOhlwi5L2T57O744CC44CK5bem5Lyg44CL6K6w6L295ZWG546L6ZiP5Lyv5Zyo5ZWG5LiY5LiT56WA5aSn54Gr5pif77yM5L2T546w5pep5pyf5Zu95a625a6X5pWZ5LiO5aSp5paH6KeC5rWL55qE5rex5bqm57uT5ZCI44CCXG4jIyMg5LqU6KGM5paH5YyW6L2s5Z6LXG7miJjlm73ml7bmnJ/kupTooYzlrabor7TlhbTotbflkI7vvIzngavmmJ/vvIjojafmg5HvvInpgJDmuJDlj5bku6Plv4Plrr/kuoznmoRcIueBq1wi5bGe5oCn5Zyw5L2N77yM5L2G5b+D5a6/5LqM5ZugXCLojafmg5Hlrojlv4NcIuaYn+WNoOeOsOixoeW8uuWMluS6huWFtuW4neeOi+ixoeW+ge+8jOaIkOS4uueOi+acneabtOi/reeahOaYn+ixoemihOitpuagh+W/l+OAglxuIyMjIOWGnOiAleaWh+aYjuWco+aYn1xu5Y+k5Lq65bCG5b+D5a6/5LqM6buE5piP5L2N572u5L2c5Li65aSP6Iez5qCH5b+X77yM5YW2XCLkuIPmnIjmtYHngatcIuilv+ayieeOsOixoeebtOaOpeWvueW6lOOAiuivl+e7j+OAi1wi5Lmd5pyI5o6I6KGjXCLnmoTnianlgJnlk43lupTvvIzlvaLmiJBcIuinguaYn+aOiOaXti3mjIflr7zlhpzkuost5rCR5L+X5a6e6Le1XCLnmoTlrozmlbTnn6Xor4bpk77jgIJcbiMjIyDlpKnmlofkuI7lhpvkuovpooTlhYZcbuW/g+Wuv+S6jOS4jueBq+aYn+ebuOS8mueahFwi6I2n5oOR5a6I5b+DXCLlpKnosaHooqvkuK3opb/mlrnlhbHlkIzop4bkuLrmiJjkuonlh7blhYbvvIzjgIrlt6bkvKDjgIvorrDovb3nmoTmmJ/ljaDmoYjkvovmmL7npLror6XnjrDosaHluLjkuI7mlL/mnYPliqjojaHnm7jlhbPogZTvvIzmiJDkuLrlj6Tku6PmmJ/ljaDlrabmoLjlv4Pop4LmtYvlr7nosaHjgIIiLCJ0cGxpZCI6IjQ3IiwidHBsTmFtZSI6Imxpc3Q0X2xvbmdUaXRsZTQiLCJlZGl0ZWQiOiJmYWxzZSJ9</bd:templateData>
    </p:ext>
  </p:extLst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576687" y="1256209"/>
            <a:ext cx="3308352" cy="364078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621138" y="1434529"/>
            <a:ext cx="3097028" cy="447675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苍龙心脏定位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eyJfdGVtcGxhdGVEYXRhIjp7ImNvbnRlbnRUeXBlIjoiJGl0ZW0xX3RpdGxlIiwibGluZUNvdW50IjoiMSIsIndvcmRDb3VudCI6IjgifSwidGFnIjoiJGl0ZW0xX3RpdGxlIn0=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620970" y="1909320"/>
            <a:ext cx="3219785" cy="2592766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作为东方苍龙七宿之"心宿"主星，心宿二被赋予"龙心"的神圣地位，其红色特征与甲骨文中"龙"字的火纹符号形成跨时空呼应，体现天文观测与图腾崇拜的融合。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eyJfdGVtcGxhdGVEYXRhIjp7ImNvbnRlbnRUeXBlIjoiJGl0ZW0xX2MiLCJsaW5lQ291bnQiOiI3Iiwid29yZENvdW50IjoiMTQifSwidGFnIjoiJGl0ZW0xX2MifQ==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星象与龙图腾的关联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alphaModFix amt="100000"/>
          </a:blip>
          <a:srcRect t="9943" b="9943"/>
          <a:stretch>
            <a:fillRect/>
          </a:stretch>
        </p:blipFill>
        <p:spPr>
          <a:xfrm rot="0">
            <a:off x="570387" y="4616836"/>
            <a:ext cx="3320950" cy="1756392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7" id="7"/>
          <p:cNvSpPr/>
          <p:nvPr/>
        </p:nvSpPr>
        <p:spPr>
          <a:xfrm rot="0">
            <a:off x="4413022" y="2732446"/>
            <a:ext cx="3308352" cy="364078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4438423" y="3162514"/>
            <a:ext cx="3123643" cy="447675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星宿解剖学对应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eyJfdGVtcGxhdGVEYXRhIjp7ImNvbnRlbnRUeXBlIjoiJGl0ZW0yX3RpdGxlIiwibGluZUNvdW50IjoiMSIsIndvcmRDb3VudCI6IjgifSwidGFnIjoiJGl0ZW0yX3RpdGxlIn0=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4457306" y="3649390"/>
            <a:ext cx="3219785" cy="2592766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苍龙七宿中角宿为龙角、亢宿为龙颈、心宿为龙心、尾宿为龙尾，这种将星群连线拟物化的思维，展现古人"观象取物"的独特认知方式，心宿二的红光强化了"龙血"的象征意义。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eyJfdGVtcGxhdGVEYXRhIjp7ImNvbnRlbnRUeXBlIjoiJGl0ZW0yX2MiLCJsaW5lQ291bnQiOiI3Iiwid29yZENvdW50IjoiMTQifSwidGFnIjoiJGl0ZW0yX2MifQ==</bd:templateData>
          </p:ext>
        </p:extLst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4">
            <a:alphaModFix amt="100000"/>
          </a:blip>
          <a:srcRect t="26074" b="26074"/>
          <a:stretch>
            <a:fillRect/>
          </a:stretch>
        </p:blipFill>
        <p:spPr>
          <a:xfrm rot="0">
            <a:off x="4406723" y="1256209"/>
            <a:ext cx="3320950" cy="1756392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sp>
        <p:nvSpPr>
          <p:cNvPr name="AutoShape 11" id="11"/>
          <p:cNvSpPr/>
          <p:nvPr/>
        </p:nvSpPr>
        <p:spPr>
          <a:xfrm rot="0">
            <a:off x="8289006" y="1256209"/>
            <a:ext cx="3308352" cy="364078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8342981" y="1434529"/>
            <a:ext cx="3077021" cy="447675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民族融合载体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eyJfdGVtcGxhdGVEYXRhIjp7ImNvbnRlbnRUeXBlIjoiJGl0ZW0zX3RpdGxlIiwibGluZUNvdW50IjoiMSIsIndvcmRDb3VudCI6IjgifSwidGFnIjoiJGl0ZW0zX3RpdGxlIn0=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8333289" y="1924249"/>
            <a:ext cx="3219785" cy="2592766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东方苍龙星象体系融合了华夏族龙图腾、东夷鸟崇拜等多元文化，心宿二作为"龙心"成为各族群天文信仰的最大公约数，反映上古时期天文认知对文化整合的促进作用。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eyJfdGVtcGxhdGVEYXRhIjp7ImNvbnRlbnRUeXBlIjoiJGl0ZW0zX2MiLCJsaW5lQ291bnQiOiI3Iiwid29yZENvdW50IjoiMTQifSwidGFnIjoiJGl0ZW0zX2MifQ==</bd:templateData>
          </p:ext>
        </p:extLst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5">
            <a:alphaModFix amt="100000"/>
          </a:blip>
          <a:srcRect t="30541" b="30541"/>
          <a:stretch>
            <a:fillRect/>
          </a:stretch>
        </p:blipFill>
        <p:spPr>
          <a:xfrm rot="0">
            <a:off x="8282707" y="4616836"/>
            <a:ext cx="3320950" cy="1756392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aYn+ixoeS4jum+meWbvuiFvueahOWFs+iBlFxuIyMjIOiLjem+meW/g+iEj+WumuS9jVxu5L2c5Li65Lic5pa56IuN6b6Z5LiD5a6/5LmLXCLlv4Plrr9cIuS4u+aYn++8jOW/g+Wuv+S6jOiiq+i1i+S6iFwi6b6Z5b+DXCLnmoTnpZ7lnKPlnLDkvY3vvIzlhbbnuqLoibLnibnlvoHkuI7nlLLpqqjmlofkuK1cIum+mVwi5a2X55qE54Gr57q556ym5Y+35b2i5oiQ6Leo5pe256m65ZG85bqU77yM5L2T546w5aSp5paH6KeC5rWL5LiO5Zu+6IW+5bSH5ouc55qE6J6N5ZCI44CCXG4jIyMg5pif5a6/6Kej5YmW5a2m5a+55bqUXG7oi43pvpnkuIPlrr/kuK3op5Llrr/kuLrpvpnop5LjgIHkuqLlrr/kuLrpvpnpoojjgIHlv4Plrr/kuLrpvpnlv4PjgIHlsL7lrr/kuLrpvpnlsL7vvIzov5nnp43lsIbmmJ/nvqTov57nur/mi5/nianljJbnmoTmgJ3nu7TvvIzlsZXnjrDlj6TkurpcIuinguixoeWPlueJqVwi55qE54us54m56K6k55+l5pa55byP77yM5b+D5a6/5LqM55qE57qi5YWJ5by65YyW5LqGXCLpvpnooYBcIueahOixoeW+geaEj+S5ieOAglxuIyMjIOawkeaXj+iejeWQiOi9veS9k1xu5Lic5pa56IuN6b6Z5pif6LGh5L2T57O76J6N5ZCI5LqG5Y2O5aSP5peP6b6Z5Zu+6IW+44CB5Lic5aS36bif5bSH5ouc562J5aSa5YWD5paH5YyW77yM5b+D5a6/5LqM5L2c5Li6XCLpvpnlv4NcIuaIkOS4uuWQhOaXj+e+pOWkqeaWh+S/oeS7sOeahOacgOWkp+WFrOe6puaVsO+8jOWPjeaYoOS4iuWPpOaXtuacn+WkqeaWh+iupOefpeWvueaWh+WMluaVtOWQiOeahOS/g+i/m+S9nOeUqOOAgiIsInRwbGlkIjoiNDciLCJ0cGxOYW1lIjoibGlzdDNfSW1nMTAiLCJlZGl0ZWQiOiJmYWxzZSJ9</bd:templateData>
    </p:ext>
  </p:extLst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534909" y="1907184"/>
            <a:ext cx="3648075" cy="477752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false" vert="horz" wrap="square">
            <a:noAutofit/>
          </a:bodyPr>
          <a:lstStyle/>
          <a:p>
            <a:pPr algn="r">
              <a:spcBef>
                <a:spcPts val="270"/>
              </a:spcBef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潜龙勿用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eyJfdGVtcGxhdGVEYXRhIjp7ImNvbnRlbnRUeXBlIjoiJGl0ZW0xX3RpdGxlIiwibGluZUNvdW50IjoiMSIsIndvcmRDb3VudCI6IjEwIn0sInRhZyI6IiRpdGVtMV90aXRsZSJ9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8034635" y="1906360"/>
            <a:ext cx="3648075" cy="479402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false" vert="horz" wrap="square">
            <a:no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见龙在田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eyJfdGVtcGxhdGVEYXRhIjp7ImNvbnRlbnRUeXBlIjoiJGl0ZW0yX3RpdGxlIiwibGluZUNvdW50IjoiMSIsIndvcmRDb3VudCI6IjEwIn0sInRhZyI6IiRpdGVtMl90aXRsZSJ9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534909" y="2402205"/>
            <a:ext cx="3648075" cy="1437730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r"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对应冬季苍龙七宿完全隐没地平线下的天象，此时心宿二不可见，卦象警示韬光养晦，《象传》"阳在下也"直指星体运行规律。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eyJfdGVtcGxhdGVEYXRhIjp7ImNvbnRlbnRUeXBlIjoiJGl0ZW0xX2MiLCJsaW5lQ291bnQiOiI0Iiwid29yZENvdW50IjoiMTYifSwidGFnIjoiJGl0ZW0xX2MifQ==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8034635" y="2402205"/>
            <a:ext cx="3648075" cy="1389800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l"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仲春时角宿（龙角）初现地平线，心宿二尚未升起，卦辞"德施普也"隐喻春耕开始的星象依据。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eyJfdGVtcGxhdGVEYXRhIjp7ImNvbnRlbnRUeXBlIjoiJGl0ZW0yX2MiLCJsaW5lQ291bnQiOiI0Iiwid29yZENvdW50IjoiMTYifSwidGFnIjoiJGl0ZW0yX2MifQ==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《周易》乾卦的天文学解读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eyJfdGVtcGxhdGVEYXRhIjp7ImNvbnRlbnRUeXBlIjoiJHRpdGxlIiwibGluZUNvdW50IjoiMSIsIndvcmRDb3VudCI6IjI3In0sInRhZyI6IiR0aXRsZSJ9</bd:templateData>
          </p:ext>
        </p:extLst>
      </p:sp>
      <p:sp>
        <p:nvSpPr>
          <p:cNvPr name="AutoShape 7" id="7"/>
          <p:cNvSpPr/>
          <p:nvPr/>
        </p:nvSpPr>
        <p:spPr>
          <a:xfrm rot="0">
            <a:off x="534909" y="4442458"/>
            <a:ext cx="3648075" cy="477752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false" vert="horz" wrap="square">
            <a:noAutofit/>
          </a:bodyPr>
          <a:lstStyle/>
          <a:p>
            <a:pPr algn="r">
              <a:spcBef>
                <a:spcPts val="270"/>
              </a:spcBef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或跃在渊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eyJfdGVtcGxhdGVEYXRhIjp7ImNvbnRlbnRUeXBlIjoiJGl0ZW0zX3RpdGxlIiwibGluZUNvdW50IjoiMSIsIndvcmRDb3VudCI6IjEwIn0sInRhZyI6IiRpdGVtM190aXRsZSJ9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534909" y="4964243"/>
            <a:ext cx="3648075" cy="1422216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r"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盛夏黄昏心宿二高悬南天，《周易》以此星象喻示事物发展至鼎盛阶段，与"飞龙在天"爻辞形成时空对应。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eyJfdGVtcGxhdGVEYXRhIjp7ImNvbnRlbnRUeXBlIjoiJGl0ZW0zX2MiLCJsaW5lQ291bnQiOiI0Iiwid29yZENvdW50IjoiMTYifSwidGFnIjoiJGl0ZW0zX2MifQ==</bd:templateData>
          </p:ext>
        </p:extLst>
      </p:sp>
      <p:sp>
        <p:nvSpPr>
          <p:cNvPr name="AutoShape 9" id="9"/>
          <p:cNvSpPr/>
          <p:nvPr/>
        </p:nvSpPr>
        <p:spPr>
          <a:xfrm rot="0">
            <a:off x="8034635" y="4441633"/>
            <a:ext cx="3648075" cy="479402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false" vert="horz" wrap="square">
            <a:no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亢龙有悔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eyJfdGVtcGxhdGVEYXRhIjp7ImNvbnRlbnRUeXBlIjoiJGl0ZW00X3RpdGxlIiwibGluZUNvdW50IjoiMSIsIndvcmRDb3VudCI6IjEwIn0sInRhZyI6IiRpdGVtNF90aXRsZSJ9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8034635" y="4964243"/>
            <a:ext cx="3648075" cy="1422216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noAutofit/>
          </a:bodyPr>
          <a:lstStyle/>
          <a:p>
            <a:pPr algn="l">
              <a:lnSpc>
                <a:spcPct val="140000"/>
              </a:lnSpc>
              <a:spcBef>
                <a:spcPts val="375"/>
              </a:spcBef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秋分后心宿二西沉加速，对应苍龙星象整体西斜，卦象警示盛极而衰的天道规律，体现"观乎天文以察时变"的哲学思想。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eyJfdGVtcGxhdGVEYXRhIjp7ImNvbnRlbnRUeXBlIjoiJGl0ZW00X2MiLCJsaW5lQ291bnQiOiI0Iiwid29yZENvdW50IjoiMTYifSwidGFnIjoiJGl0ZW00X2MifQ==</bd:templateData>
          </p:ext>
        </p:extLst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3"/>
          <a:srcRect t="12500" b="12500"/>
          <a:stretch>
            <a:fillRect/>
          </a:stretch>
        </p:blipFill>
        <p:spPr>
          <a:xfrm rot="0">
            <a:off x="4471754" y="1456718"/>
            <a:ext cx="3177621" cy="2383216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eyJfdGVtcGxhdGVEYXRhIjp7ImNvbnRlbnRUeXBlIjoiJGltZzAiLCJuZWVkUmVwbGFjZSI6dHJ1ZSwidHlwZSI6ImltYWdlIn0sInRhZyI6IiRpbWcwIn0=</bd:templateData>
          </p:ext>
        </p:extLst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t="25006" b="25006"/>
          <a:stretch>
            <a:fillRect/>
          </a:stretch>
        </p:blipFill>
        <p:spPr>
          <a:xfrm rot="0">
            <a:off x="4471754" y="4003244"/>
            <a:ext cx="3177621" cy="2383216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eyJfdGVtcGxhdGVEYXRhIjp7ImNvbnRlbnRUeXBlIjoiJGltZzEiLCJuZWVkUmVwbGFjZSI6dHJ1ZSwidHlwZSI6ImltYWdlIn0sInRhZyI6IiRpbWcxIn0=</bd:templateData>
          </p:ext>
        </p:extLst>
      </p:pic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OAiuWRqOaYk+OAi+S5vuWNpueahOWkqeaWh+Wtpuino+ivu1xuIyMjIOa9nOm+meWLv+eUqFxu5a+55bqU5Yas5a2j6IuN6b6Z5LiD5a6/5a6M5YWo6ZqQ5rKh5Zyw5bmz57q/5LiL55qE5aSp6LGh77yM5q2k5pe25b+D5a6/5LqM5LiN5Y+v6KeB77yM5Y2m6LGh6K2m56S66Z+s5YWJ5YW75pmm77yM44CK6LGh5Lyg44CLXCLpmLPlnKjkuIvkuZ9cIuebtOaMh+aYn+S9k+i/kOihjOinhOW+i+OAglxuIyMjIOingem+meWcqOeUsFxu5Luy5pil5pe26KeS5a6/77yI6b6Z6KeS77yJ5Yid546w5Zyw5bmz57q/77yM5b+D5a6/5LqM5bCa5pyq5Y2H6LW377yM5Y2m6L6eXCLlvrfmlr3mma7kuZ9cIumakOWWu+aYpeiAleW8gOWni+eahOaYn+ixoeS+neaNruOAglxuIyMjIOaIlui3g+WcqOa4ilxu55ub5aSP6buE5piP5b+D5a6/5LqM6auY5oKs5Y2X5aSp77yM44CK5ZGo5piT44CL5Lul5q2k5pif6LGh5Za756S65LqL54mp5Y+R5bGV6Iez6byO55ub6Zi25q6177yM5LiOXCLpo57pvpnlnKjlpKlcIueIu+i+nuW9ouaIkOaXtuepuuWvueW6lOOAglxuIyMjIOS6oum+meacieaClFxu56eL5YiG5ZCO5b+D5a6/5LqM6KW/5rKJ5Yqg6YCf77yM5a+55bqU6IuN6b6Z5pif6LGh5pW05L2T6KW/5pac77yM5Y2m6LGh6K2m56S655ub5p6B6ICM6KGw55qE5aSp6YGT6KeE5b6L77yM5L2T546wXCLop4LkuY7lpKnmlofku6Xlr5/ml7blj5hcIueahOWTsuWtpuaAneaDs+OAgiIsInRwbGlkIjoiNDciLCJ0cGxOYW1lIjoibGlzdDRfdW5pMzIiLCJlZGl0ZWQiOiJmYWxzZSJ9</bd:templateData>
    </p:ext>
  </p:extLst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3306" y="1622307"/>
            <a:ext cx="7405389" cy="1138956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true" sz="5700">
                <a:solidFill>
                  <a:schemeClr val="l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05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eyJfdGVtcGxhdGVEYXRhIjp7ImNvbnRlbnRUeXBlIjoiJG51bWJlciIsImxpbmVDb3VudCI6IjEiLCJ3b3JkQ291bnQiOiI5In0sInRhZyI6Im5vRWRpdCJ9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2373212" y="2609673"/>
            <a:ext cx="7450455" cy="1805940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b="true" sz="4500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社会制度与科学实践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eyJfdGVtcGxhdGVEYXRhIjp7ImNvbnRlbnRUeXBlIjoiJHRpdGxlIiwibGluZUNvdW50IjoiMiIsIndvcmRDb3VudCI6IjExIn0sInRhZyI6IiR0aXRsZSJ9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eyJtZCI6IiMjIOekvuS8muWItuW6puS4juenkeWtpuWunui3tSIsInRwbGlkIjoiNDciLCJ0cGxOYW1lIjoiaDJ0aXRsZV80N0NoaW5lc2UgaW5rIHBhaW50aW5nIiwiZWRpdGVkIjoiZmFsc2UifQ==</bd:templateData>
    </p:ext>
  </p:extLst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0">
            <a:off x="0" y="0"/>
            <a:ext cx="12192000" cy="6858000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pic>
      <p:sp>
        <p:nvSpPr>
          <p:cNvPr name="AutoShape 3" id="3"/>
          <p:cNvSpPr/>
          <p:nvPr/>
        </p:nvSpPr>
        <p:spPr>
          <a:xfrm rot="0">
            <a:off x="595277" y="156507"/>
            <a:ext cx="3059468" cy="1145845"/>
          </a:xfrm>
          <a:prstGeom prst="rect">
            <a:avLst/>
          </a:prstGeom>
          <a:noFill/>
          <a:ln/>
        </p:spPr>
        <p:txBody>
          <a:bodyPr anchor="ctr" rtlCol="false" tIns="45720" lIns="91440" bIns="45720" rIns="91440" anchorCtr="false" vert="horz" wrap="square">
            <a:normAutofit/>
          </a:bodyPr>
          <a:lstStyle/>
          <a:p>
            <a:pPr algn="l">
              <a:defRPr/>
            </a:pPr>
            <a:r>
              <a:rPr lang="en-US" b="true" sz="57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目录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595277" y="156507"/>
            <a:ext cx="3059468" cy="1145845"/>
          </a:xfrm>
          <a:prstGeom prst="rect">
            <a:avLst/>
          </a:prstGeom>
          <a:noFill/>
          <a:ln/>
        </p:spPr>
        <p:txBody>
          <a:bodyPr anchor="ctr" rtlCol="false" tIns="45720" lIns="91440" bIns="45720" rIns="91440" anchorCtr="false" vert="horz" wrap="square">
            <a:normAutofit/>
          </a:bodyPr>
          <a:lstStyle/>
          <a:p>
            <a:pPr algn="l">
              <a:defRPr/>
            </a:pPr>
            <a:r>
              <a:rPr lang="en-US" b="true" sz="57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目录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3708330" y="2353769"/>
            <a:ext cx="1343025" cy="75247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b="true" sz="4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02.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eyJfdGVtcGxhdGVEYXRhIjp7ImNvbnRlbnRUeXBlIjoiIn0sInRhZyI6Im5vRWRpdCJ9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790875" y="4430219"/>
            <a:ext cx="1524000" cy="75247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b="true" sz="4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04.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eyJfdGVtcGxhdGVEYXRhIjp7ImNvbnRlbnRUeXBlIjoiIn0sInRhZyI6Im5vRWRpdCJ9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3708330" y="4430219"/>
            <a:ext cx="1524000" cy="75247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b="true" sz="4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05.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eyJfdGVtcGxhdGVEYXRhIjp7ImNvbnRlbnRUeXBlIjoiIn0sInRhZyI6Im5vRWRpdCJ9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790875" y="2363294"/>
            <a:ext cx="1524000" cy="75247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b="true" sz="4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01.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eyJfdGVtcGxhdGVEYXRhIjp7ImNvbnRlbnRUeXBlIjoiIn0sInRhZyI6Im5vRWRpdCJ9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6667232" y="2353769"/>
            <a:ext cx="1352550" cy="75247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b="true" sz="4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03.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eyJfdGVtcGxhdGVEYXRhIjp7ImNvbnRlbnRUeXBlIjoiIn0sInRhZyI6Im5vRWRpdCJ9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6667232" y="4430219"/>
            <a:ext cx="1524000" cy="752475"/>
          </a:xfrm>
          <a:prstGeom prst="rect">
            <a:avLst/>
          </a:prstGeom>
          <a:ln/>
        </p:spPr>
        <p:txBody>
          <a:bodyPr anchor="t" rtlCol="false" lIns="0" rIns="0" tIns="0" bIns="0" anchorCtr="false" vert="horz" wrap="square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b="true" sz="45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06.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eyJfdGVtcGxhdGVEYXRhIjp7ImNvbnRlbnRUeXBlIjoiIn0sInRhZyI6Im5vRWRpdCJ9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689574" y="3119032"/>
            <a:ext cx="2125980" cy="805815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199">
                <a:solidFill>
                  <a:srgbClr val="1F1F1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天文学基础与观测方法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eyJfdGVtcGxhdGVEYXRhIjp7ImNvbnRlbnRUeXBlIjoiJGNhdGEwIiwibGluZUNvdW50IjoiMiIsIndvcmRDb3VudCI6IjUifSwidGFnIjoibm9FZGl0In0=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689574" y="5182514"/>
            <a:ext cx="2125980" cy="805815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199">
                <a:solidFill>
                  <a:srgbClr val="1F1F1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文化信仰与神话传说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eyJfdGVtcGxhdGVEYXRhIjp7ImNvbnRlbnRUeXBlIjoiJGNhdGEzIiwibGluZUNvdW50IjoiMiIsIndvcmRDb3VudCI6IjUifSwidGFnIjoibm9FZGl0In0=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3604280" y="3119032"/>
            <a:ext cx="2125980" cy="805815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199">
                <a:solidFill>
                  <a:srgbClr val="1F1F1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农业生产的指导作用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eyJfdGVtcGxhdGVEYXRhIjp7ImNvbnRlbnRUeXBlIjoiJGNhdGExIiwibGluZUNvdW50IjoiMiIsIndvcmRDb3VudCI6IjUifSwidGFnIjoibm9FZGl0In0=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3604280" y="5182514"/>
            <a:ext cx="2125980" cy="805815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199">
                <a:solidFill>
                  <a:srgbClr val="1F1F1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社会制度与科学实践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eyJfdGVtcGxhdGVEYXRhIjp7ImNvbnRlbnRUeXBlIjoiJGNhdGE0IiwibGluZUNvdW50IjoiMiIsIndvcmRDb3VudCI6IjUifSwidGFnIjoibm9FZGl0In0=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6581995" y="3119032"/>
            <a:ext cx="2125980" cy="805815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199">
                <a:solidFill>
                  <a:srgbClr val="1F1F1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政治权力与历法垄断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eyJfdGVtcGxhdGVEYXRhIjp7ImNvbnRlbnRUeXBlIjoiJGNhdGEyIiwibGluZUNvdW50IjoiMiIsIndvcmRDb3VudCI6IjUifSwidGFnIjoibm9FZGl0In0=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6581995" y="5182514"/>
            <a:ext cx="2125980" cy="805815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375"/>
              </a:spcBef>
            </a:pPr>
            <a:r>
              <a:rPr lang="en-US" sz="2199">
                <a:solidFill>
                  <a:srgbClr val="1F1F1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跨文明比较与遗产传承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eyJfdGVtcGxhdGVEYXRhIjp7ImNvbnRlbnRUeXBlIjoiJGNhdGE1IiwibGluZUNvdW50IjoiMiIsIndvcmRDb3VudCI6IjUifSwidGFnIjoibm9FZGl0In0=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uebruW9lVxu5aSp5paH5a2m5Z+656GA5LiO6KeC5rWL5pa55rOVXG7lhpzkuJrnlJ/kuqfnmoTmjIflr7zkvZznlKhcbuaUv+ayu+adg+WKm+S4juWOhuazleWehOaWrVxu5paH5YyW5L+h5Luw5LiO56We6K+d5Lyg6K+0XG7npL7kvJrliLbluqbkuI7np5Hlrablrp7ot7Vcbui3qOaWh+aYjuavlOi+g+S4jumBl+S6p+S8oOaJvyIsInRwbGlkIjoiNDciLCJ0cGxOYW1lIjoiY2F0YUxpc3RfNDdDaGluZXNlaW5rcGFpbnRpbjYiLCJlZGl0ZWQiOiJmYWxzZSJ9</bd:templateData>
    </p:ext>
  </p:extLst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12315" r="12315"/>
          <a:stretch>
            <a:fillRect/>
          </a:stretch>
        </p:blipFill>
        <p:spPr>
          <a:xfrm rot="0">
            <a:off x="667419" y="1817761"/>
            <a:ext cx="4563025" cy="4180009"/>
          </a:xfrm>
          <a:prstGeom prst="hexagon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TextBox 3" id="3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专职天文官员的设立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5725621" y="1323135"/>
            <a:ext cx="5687135" cy="470535"/>
          </a:xfrm>
          <a:prstGeom prst="rect">
            <a:avLst/>
          </a:prstGeom>
          <a:ln/>
        </p:spPr>
        <p:txBody>
          <a:bodyPr anchor="b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职责专业化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eyJfdGVtcGxhdGVEYXRhIjp7ImNvbnRlbnRUeXBlIjoiJGl0ZW0xX3RpdGxlIiwibGluZUNvdW50IjoiMSIsIndvcmRDb3VudCI6IjE2In0sInRhZyI6IiRpdGVtMV90aXRsZSJ9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5725621" y="1736520"/>
            <a:ext cx="5687135" cy="1146057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古代社会设立专职天文官员（如中国的“司天监”或巴比伦的“天文祭司”），负责观测天象、记录星象变化，并解读其与政权、农业的关联，形成早期官僚体系中的技术职能分工。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eyJfdGVtcGxhdGVEYXRhIjp7ImNvbnRlbnRUeXBlIjoiJGl0ZW0xX2MiLCJsaW5lQ291bnQiOiIzIiwid29yZENvdW50IjoiMjcifSwidGFnIjoiJGl0ZW0xX2MifQ==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5725621" y="2999338"/>
            <a:ext cx="5687135" cy="484316"/>
          </a:xfrm>
          <a:prstGeom prst="rect">
            <a:avLst/>
          </a:prstGeom>
          <a:ln/>
        </p:spPr>
        <p:txBody>
          <a:bodyPr anchor="b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政治合法性维护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eyJfdGVtcGxhdGVEYXRhIjp7ImNvbnRlbnRUeXBlIjoiJGl0ZW0yX3RpdGxlIiwibGluZUNvdW50IjoiMSIsIndvcmRDb3VudCI6IjE2In0sInRhZyI6IiRpdGVtMl90aXRsZSJ9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5725621" y="3426504"/>
            <a:ext cx="5732727" cy="1144161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天文官员通过解读心宿二等星象的吉凶，为统治者提供“天命”依据，如中国“荧惑守心”被视为灾异征兆，需通过祭祀或政策调整化解，强化了王权与天象的绑定。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eyJfdGVtcGxhdGVEYXRhIjp7ImNvbnRlbnRUeXBlIjoiJGl0ZW0yX2MiLCJsaW5lQ291bnQiOiIzIiwid29yZENvdW50IjoiMjcifSwidGFnIjoiJGl0ZW0yX2MifQ==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5725621" y="4565914"/>
            <a:ext cx="5687135" cy="529052"/>
          </a:xfrm>
          <a:prstGeom prst="rect">
            <a:avLst/>
          </a:prstGeom>
          <a:ln/>
        </p:spPr>
        <p:txBody>
          <a:bodyPr anchor="b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知识垄断与传承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eyJfdGVtcGxhdGVEYXRhIjp7ImNvbnRlbnRUeXBlIjoiJGl0ZW0zX3RpdGxlIiwibGluZUNvdW50IjoiMSIsIndvcmRDb3VudCI6IjE2In0sInRhZyI6IiRpdGVtM190aXRsZSJ9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5725621" y="5047341"/>
            <a:ext cx="5732727" cy="1171249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天文观测技术由世袭或师徒制传承，形成封闭的知识体系，如玛雅祭司通过心宿二位置预测雨季，垄断农业指导权，巩固宗教与统治阶层的权威。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eyJfdGVtcGxhdGVEYXRhIjp7ImNvbnRlbnRUeXBlIjoiJGl0ZW0zX2MiLCJsaW5lQ291bnQiOiIzIiwid29yZENvdW50IjoiMjcifSwidGFnIjoiJGl0ZW0zX2MifQ==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S4k+iBjOWkqeaWh+WumOWRmOeahOiuvueri1xuIyMjIOiBjOi0o+S4k+S4muWMllxu5Y+k5Luj56S+5Lya6K6+56uL5LiT6IGM5aSp5paH5a6Y5ZGY77yI5aaC5Lit5Zu955qE4oCc5Y+45aSp55uR4oCd5oiW5be05q+U5Lym55qE4oCc5aSp5paH56Wt5Y+44oCd77yJ77yM6LSf6LSj6KeC5rWL5aSp6LGh44CB6K6w5b2V5pif6LGh5Y+Y5YyW77yM5bm26Kej6K+75YW25LiO5pS/5p2D44CB5Yac5Lia55qE5YWz6IGU77yM5b2i5oiQ5pep5pyf5a6Y5YOa5L2T57O75Lit55qE5oqA5pyv6IGM6IO95YiG5bel44CCXG4jIyMg5pS/5rK75ZCI5rOV5oCn57u05oqkXG7lpKnmloflrpjlkZjpgJrov4fop6Por7vlv4Plrr/kuoznrYnmmJ/osaHnmoTlkInlh7bvvIzkuLrnu5/msrvogIXmj5DkvpvigJzlpKnlkb3igJ3kvp3mja7vvIzlpoLkuK3lm73igJzojafmg5Hlrojlv4PigJ3ooqvop4bkuLrngb7lvILlvoHlhYbvvIzpnIDpgJrov4fnpa3npYDmiJbmlL/nrZbosIPmlbTljJbop6PvvIzlvLrljJbkuobnjovmnYPkuI7lpKnosaHnmoTnu5HlrprjgIJcbiMjIyDnn6Xor4blnoTmlq3kuI7kvKDmib9cbuWkqeaWh+ingua1i+aKgOacr+eUseS4luiireaIluW4iOW+kuWItuS8oOaJv++8jOW9ouaIkOWwgemXreeahOefpeivhuS9k+ezu++8jOWmgueOm+mbheelreWPuOmAmui/h+W/g+Wuv+S6jOS9jee9rumihOa1i+mbqOWto++8jOWehOaWreWGnOS4muaMh+WvvOadg++8jOW3qeWbuuWul+aVmeS4jue7n+ayu+mYtuWxgueahOadg+WogeOAgiIsInRwbGlkIjoiNDciLCJ0cGxOYW1lIjoibGlzdDNfSW1nMzMiLCJlZGl0ZWQiOiJmYWxzZSJ9</bd:templateData>
    </p:ext>
  </p:extLst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3895707" y="1677544"/>
            <a:ext cx="1609344" cy="1609344"/>
          </a:xfrm>
          <a:prstGeom prst="ellipse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dash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1098227" y="1677544"/>
            <a:ext cx="1609344" cy="1609344"/>
          </a:xfrm>
          <a:prstGeom prst="ellipse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dash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9427244" y="1677544"/>
            <a:ext cx="1609344" cy="1609344"/>
          </a:xfrm>
          <a:prstGeom prst="ellipse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dash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6661475" y="1677544"/>
            <a:ext cx="1609344" cy="1609344"/>
          </a:xfrm>
          <a:prstGeom prst="ellipse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dash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455538" y="3525207"/>
            <a:ext cx="2894722" cy="514233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观测工具革新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eyJfdGVtcGxhdGVEYXRhIjp7ImNvbnRlbnRUeXBlIjoiJGl0ZW0xX3RpdGxlIiwibGluZUNvdW50IjoiMSIsIndvcmRDb3VudCI6IjkifSwidGFnIjoiJGl0ZW0xX3RpdGxlIn0=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659887" y="4035707"/>
            <a:ext cx="2486025" cy="2181225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为精准追踪心宿二等恒星，古人发明圭表、浑仪等仪器，推动几何学与数学发展，如古希腊依巴谷通过星表记录心宿二位置，奠定天体测量学基础。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eyJfdGVtcGxhdGVEYXRhIjp7ImNvbnRlbnRUeXBlIjoiJGl0ZW0xX2MiLCJsaW5lQ291bnQiOiI2Iiwid29yZENvdW50IjoiMTEifSwidGFnIjoiJGl0ZW0xX2MifQ==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3457366" y="4035707"/>
            <a:ext cx="2486025" cy="21717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对心宿二颜色变化（红超巨星特性）的长期观测，促使巴比伦人提出“星体周期性衰变”猜想，虽不准确，但体现了早期科学思维的实证倾向。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eyJfdGVtcGxhdGVEYXRhIjp7ImNvbnRlbnRUeXBlIjoiJGl0ZW0yX2MiLCJsaW5lQ291bnQiOiI2Iiwid29yZENvdW50IjoiMTEifSwidGFnIjoiJGl0ZW0yX2MifQ==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6223135" y="4035707"/>
            <a:ext cx="2486025" cy="21717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中国《甘石星经》连续记录心宿二亮度波动，形成世界上最早的恒星光度数据库，为后世研究恒星演化提供珍贵史料。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eyJfdGVtcGxhdGVEYXRhIjp7ImNvbnRlbnRUeXBlIjoiJGl0ZW0zX2MiLCJsaW5lQ291bnQiOiI2Iiwid29yZENvdW50IjoiMTEifSwidGFnIjoiJGl0ZW0zX2MifQ==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8988903" y="4035707"/>
            <a:ext cx="2486025" cy="217170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阿拉伯天文学家借鉴印度对心宿二的黄经计算法，改进托勒密体系，体现天文知识在丝绸之路上的传播对科学方法的融合作用。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eyJfdGVtcGxhdGVEYXRhIjp7ImNvbnRlbnRUeXBlIjoiJGl0ZW00X2MiLCJsaW5lQ291bnQiOiI2Iiwid29yZENvdW50IjoiMTEifSwidGFnIjoiJGl0ZW00X2MifQ==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3318451" y="3525207"/>
            <a:ext cx="2763856" cy="514233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理论假说提出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eyJfdGVtcGxhdGVEYXRhIjp7ImNvbnRlbnRUeXBlIjoiJGl0ZW0yX3RpdGxlIiwibGluZUNvdW50IjoiMSIsIndvcmRDb3VudCI6IjkifSwidGFnIjoiJGl0ZW0yX3RpdGxlIn0=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6095773" y="3525207"/>
            <a:ext cx="2763856" cy="514233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数据系统化积累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eyJfdGVtcGxhdGVEYXRhIjp7ImNvbnRlbnRUeXBlIjoiJGl0ZW0zX3RpdGxlIiwibGluZUNvdW50IjoiMSIsIndvcmRDb3VudCI6IjkifSwidGFnIjoiJGl0ZW0zX3RpdGxlIn0=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8837784" y="3525207"/>
            <a:ext cx="2788264" cy="514233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跨文明交流推动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eyJfdGVtcGxhdGVEYXRhIjp7ImNvbnRlbnRUeXBlIjoiJGl0ZW00X3RpdGxlIiwibGluZUNvdW50IjoiMSIsIndvcmRDb3VudCI6IjkifSwidGFnIjoiJGl0ZW00X3RpdGxlIn0=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天文观测与早期科学萌芽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1278080" y="1894928"/>
            <a:ext cx="1249638" cy="1174576"/>
          </a:xfrm>
          <a:prstGeom prst="rect">
            <a:avLst/>
          </a:prstGeom>
          <a:noFill/>
          <a:ln>
            <a:prstDash val="dash"/>
          </a:ln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9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4075560" y="1894928"/>
            <a:ext cx="1249638" cy="1174576"/>
          </a:xfrm>
          <a:prstGeom prst="rect">
            <a:avLst/>
          </a:prstGeom>
          <a:noFill/>
          <a:ln>
            <a:prstDash val="dash"/>
          </a:ln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9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  <p:sp>
        <p:nvSpPr>
          <p:cNvPr name="TextBox 17" id="17"/>
          <p:cNvSpPr txBox="true"/>
          <p:nvPr/>
        </p:nvSpPr>
        <p:spPr>
          <a:xfrm rot="0">
            <a:off x="6841328" y="1894928"/>
            <a:ext cx="1249638" cy="1174576"/>
          </a:xfrm>
          <a:prstGeom prst="rect">
            <a:avLst/>
          </a:prstGeom>
          <a:noFill/>
          <a:ln>
            <a:prstDash val="dash"/>
          </a:ln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9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03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  <p:sp>
        <p:nvSpPr>
          <p:cNvPr name="TextBox 18" id="18"/>
          <p:cNvSpPr txBox="true"/>
          <p:nvPr/>
        </p:nvSpPr>
        <p:spPr>
          <a:xfrm rot="0">
            <a:off x="9607097" y="1894928"/>
            <a:ext cx="1249638" cy="1174576"/>
          </a:xfrm>
          <a:prstGeom prst="rect">
            <a:avLst/>
          </a:prstGeom>
          <a:noFill/>
          <a:ln>
            <a:prstDash val="dash"/>
          </a:ln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95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04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kqeaWh+ingua1i+S4juaXqeacn+enkeWtpuiQjOiKvVxuIyMjIOingua1i+W3peWFt+mdqeaWsFxu5Li657K+5YeG6L+96Liq5b+D5a6/5LqM562J5oGS5pif77yM5Y+k5Lq65Y+R5piO5Zyt6KGo44CB5rWR5Luq562J5Luq5Zmo77yM5o6o5Yqo5Yeg5L2V5a2m5LiO5pWw5a2m5Y+R5bGV77yM5aaC5Y+k5biM6IWK5L6d5be06LC36YCa6L+H5pif6KGo6K6w5b2V5b+D5a6/5LqM5L2N572u77yM5aWg5a6a5aSp5L2T5rWL6YeP5a2m5Z+656GA44CCXG4jIyMg55CG6K665YGH6K+05o+Q5Ye6XG7lr7nlv4Plrr/kuozpopzoibLlj5jljJbvvIjnuqLotoXlt6jmmJ/nibnmgKfvvInnmoTplb/mnJ/op4LmtYvvvIzkv4Pkvb/lt7Tmr5TkvKbkurrmj5Dlh7rigJzmmJ/kvZPlkajmnJ/mgKfoobDlj5jigJ3njJzmg7PvvIzomb3kuI3lh4bnoa7vvIzkvYbkvZPnjrDkuobml6nmnJ/np5HlrabmgJ3nu7TnmoTlrp7or4HlgL7lkJHjgIJcbiMjIyDmlbDmja7ns7vnu5/ljJbnp6/ntK9cbuS4reWbveOAiueUmOefs+aYn+e7j+OAi+i/nue7reiusOW9leW/g+Wuv+S6jOS6ruW6puazouWKqO+8jOW9ouaIkOS4lueVjOS4iuacgOaXqeeahOaBkuaYn+WFieW6puaVsOaNruW6k++8jOS4uuWQjuS4lueglOeptuaBkuaYn+a8lOWMluaPkOS+m+ePjei0teWPsuaWmeOAglxuIyMjIOi3qOaWh+aYjuS6pOa1geaOqOWKqFxu6Zi/5ouJ5Lyv5aSp5paH5a2m5a625YCf6Ym05Y2w5bqm5a+55b+D5a6/5LqM55qE6buE57uP6K6h566X5rOV77yM5pS56L+b5omY5YuS5a+G5L2T57O777yM5L2T546w5aSp5paH55+l6K+G5Zyo5Lid57u45LmL6Lev5LiK55qE5Lyg5pKt5a+556eR5a2m5pa55rOV55qE6J6N5ZCI5L2c55So44CCIiwidHBsaWQiOiI0NyIsInRwbE5hbWUiOiJsaXN0NF8xIiwiZWRpdGVkIjoiZmFsc2UifQ==</bd:templateData>
    </p:ext>
  </p:extLst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642508" y="4938029"/>
            <a:ext cx="10906531" cy="1373297"/>
          </a:xfrm>
          <a:prstGeom prst="ellipse">
            <a:avLst/>
          </a:prstGeom>
          <a:noFill/>
          <a:ln w="19050">
            <a:gradFill>
              <a:gsLst>
                <a:gs pos="34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/>
            </a:gra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历法对社会组织的影响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1145518" y="1368625"/>
            <a:ext cx="9900511" cy="4391356"/>
          </a:xfrm>
          <a:prstGeom prst="roundRect">
            <a:avLst>
              <a:gd fmla="val 6363" name="adj"/>
            </a:avLst>
          </a:prstGeom>
          <a:gradFill>
            <a:gsLst>
              <a:gs pos="0">
                <a:schemeClr val="lt2">
                  <a:alpha val="0"/>
                </a:schemeClr>
              </a:gs>
              <a:gs pos="96000">
                <a:schemeClr val="lt2">
                  <a:alpha val="100000"/>
                </a:schemeClr>
              </a:gs>
            </a:gsLst>
            <a:lin ang="16200000"/>
          </a:gradFill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/>
            </a:gra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642508" y="5173915"/>
            <a:ext cx="10906531" cy="1373297"/>
          </a:xfrm>
          <a:prstGeom prst="ellipse">
            <a:avLst/>
          </a:prstGeom>
          <a:noFill/>
          <a:ln w="19050">
            <a:gradFill>
              <a:gsLst>
                <a:gs pos="31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/>
            </a:gra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7861021" y="1599594"/>
            <a:ext cx="2967836" cy="492557"/>
          </a:xfrm>
          <a:prstGeom prst="rect">
            <a:avLst/>
          </a:prstGeom>
          <a:noFill/>
          <a:ln/>
        </p:spPr>
        <p:txBody>
          <a:bodyPr anchor="t" rtlCol="false" tIns="45720" lIns="76200" bIns="45720" rIns="91440" anchorCtr="true" vert="horz" wrap="square">
            <a:noAutofit/>
          </a:bodyPr>
          <a:lstStyle/>
          <a:p>
            <a:pPr algn="ctr"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行政管理精细化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eyJfdGVtcGxhdGVEYXRhIjp7ImNvbnRlbnRUeXBlIjoiJGl0ZW0zX3RpdGxlIiwibGluZUNvdW50IjoiMSIsIndvcmRDb3VudCI6IjgifSwidGFnIjoiJGl0ZW0zX3RpdGxlIn0=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7861021" y="2092152"/>
            <a:ext cx="2967836" cy="1556388"/>
          </a:xfrm>
          <a:prstGeom prst="rect">
            <a:avLst/>
          </a:prstGeom>
          <a:ln/>
        </p:spPr>
        <p:txBody>
          <a:bodyPr anchor="t" rtlCol="false" lIns="7620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中国汉代《太初历》引入心宿二位置校正闰月，统一税收与徭役时间，减少因历法误差导致的行政混乱，增强中央集权控制力。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eyJfdGVtcGxhdGVEYXRhIjp7ImNvbnRlbnRUeXBlIjoiJGl0ZW0zX2MiLCJsaW5lQ291bnQiOiI1Iiwid29yZENvdW50IjoiMTUifSwidGFnIjoiJGl0ZW0zX2MifQ==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8150097" y="3815610"/>
            <a:ext cx="2523033" cy="125128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1">
                  <a:alpha val="58000"/>
                </a:schemeClr>
              </a:gs>
            </a:gsLst>
            <a:lin ang="162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>
            <a:alphaModFix amt="100000"/>
          </a:blip>
          <a:srcRect t="12107" b="12107"/>
          <a:stretch>
            <a:fillRect/>
          </a:stretch>
        </p:blipFill>
        <p:spPr>
          <a:xfrm rot="0" flipH="false">
            <a:off x="8089903" y="3872142"/>
            <a:ext cx="2510071" cy="126787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  <p:sp>
        <p:nvSpPr>
          <p:cNvPr name="AutoShape 10" id="10"/>
          <p:cNvSpPr/>
          <p:nvPr/>
        </p:nvSpPr>
        <p:spPr>
          <a:xfrm rot="0">
            <a:off x="8868689" y="4807480"/>
            <a:ext cx="952500" cy="9525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  <a:lumMod val="20000"/>
                  <a:lumOff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4619178" y="1616124"/>
            <a:ext cx="2913571" cy="492557"/>
          </a:xfrm>
          <a:prstGeom prst="rect">
            <a:avLst/>
          </a:prstGeom>
          <a:noFill/>
          <a:ln/>
        </p:spPr>
        <p:txBody>
          <a:bodyPr anchor="t" rtlCol="false" tIns="45720" lIns="76200" bIns="45720" rIns="91440" anchorCtr="true" vert="horz" wrap="square">
            <a:noAutofit/>
          </a:bodyPr>
          <a:lstStyle/>
          <a:p>
            <a:pPr algn="ctr"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宗教仪式同步化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eyJfdGVtcGxhdGVEYXRhIjp7ImNvbnRlbnRUeXBlIjoiJGl0ZW0yX3RpdGxlIiwibGluZUNvdW50IjoiMSIsIndvcmRDb3VudCI6IjgifSwidGFnIjoiJGl0ZW0yX3RpdGxlIn0=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4619178" y="2108682"/>
            <a:ext cx="2913571" cy="1556388"/>
          </a:xfrm>
          <a:prstGeom prst="rect">
            <a:avLst/>
          </a:prstGeom>
          <a:ln/>
        </p:spPr>
        <p:txBody>
          <a:bodyPr anchor="t" rtlCol="false" lIns="7620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玛雅文明以心宿二与太阳重合日为“雨神祭祀日”，通过历法固定节庆，强化社会凝聚力，同时推动神庙建筑与天文台的建设需求。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eyJfdGVtcGxhdGVEYXRhIjp7ImNvbnRlbnRUeXBlIjoiJGl0ZW0yX2MiLCJsaW5lQ291bnQiOiI1Iiwid29yZENvdW50IjoiMTUifSwidGFnIjoiJGl0ZW0yX2MifQ==</bd:templateData>
          </p:ext>
        </p:extLst>
      </p:sp>
      <p:sp>
        <p:nvSpPr>
          <p:cNvPr name="AutoShape 13" id="13"/>
          <p:cNvSpPr/>
          <p:nvPr/>
        </p:nvSpPr>
        <p:spPr>
          <a:xfrm rot="0">
            <a:off x="4908116" y="3803564"/>
            <a:ext cx="2523033" cy="125128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1">
                  <a:alpha val="58000"/>
                </a:schemeClr>
              </a:gs>
            </a:gsLst>
            <a:lin ang="162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4">
            <a:alphaModFix amt="100000"/>
          </a:blip>
          <a:srcRect t="12827" b="12827"/>
          <a:stretch>
            <a:fillRect/>
          </a:stretch>
        </p:blipFill>
        <p:spPr>
          <a:xfrm rot="0" flipH="false">
            <a:off x="4806514" y="3896014"/>
            <a:ext cx="2726235" cy="148465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sp>
        <p:nvSpPr>
          <p:cNvPr name="AutoShape 15" id="15"/>
          <p:cNvSpPr/>
          <p:nvPr/>
        </p:nvSpPr>
        <p:spPr>
          <a:xfrm rot="0">
            <a:off x="7694254" y="2320590"/>
            <a:ext cx="19050" cy="878271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6" id="16"/>
          <p:cNvSpPr/>
          <p:nvPr/>
        </p:nvSpPr>
        <p:spPr>
          <a:xfrm rot="0">
            <a:off x="5693382" y="5086700"/>
            <a:ext cx="952500" cy="9525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  <a:lumMod val="20000"/>
                  <a:lumOff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7" id="17"/>
          <p:cNvSpPr/>
          <p:nvPr/>
        </p:nvSpPr>
        <p:spPr>
          <a:xfrm rot="0">
            <a:off x="5972877" y="5366195"/>
            <a:ext cx="393511" cy="393511"/>
          </a:xfrm>
          <a:custGeom>
            <a:avLst/>
            <a:gdLst/>
            <a:ahLst/>
            <a:cxnLst/>
            <a:rect r="r" b="b" t="t" l="l"/>
            <a:pathLst>
              <a:path h="304800" w="304800">
                <a:moveTo>
                  <a:pt x="274320" y="243840"/>
                </a:moveTo>
                <a:lnTo>
                  <a:pt x="304800" y="243840"/>
                </a:lnTo>
                <a:lnTo>
                  <a:pt x="304800" y="259080"/>
                </a:lnTo>
                <a:cubicBezTo>
                  <a:pt x="304800" y="267500"/>
                  <a:pt x="297980" y="274320"/>
                  <a:pt x="289560" y="274320"/>
                </a:cubicBezTo>
                <a:lnTo>
                  <a:pt x="289560" y="274320"/>
                </a:lnTo>
                <a:lnTo>
                  <a:pt x="15240" y="274320"/>
                </a:lnTo>
                <a:cubicBezTo>
                  <a:pt x="6820" y="274320"/>
                  <a:pt x="0" y="267500"/>
                  <a:pt x="0" y="259080"/>
                </a:cubicBezTo>
                <a:lnTo>
                  <a:pt x="0" y="259080"/>
                </a:lnTo>
                <a:lnTo>
                  <a:pt x="0" y="243840"/>
                </a:lnTo>
                <a:lnTo>
                  <a:pt x="30480" y="243840"/>
                </a:lnTo>
                <a:lnTo>
                  <a:pt x="30480" y="60960"/>
                </a:lnTo>
                <a:cubicBezTo>
                  <a:pt x="30480" y="44196"/>
                  <a:pt x="44196" y="30480"/>
                  <a:pt x="60960" y="30480"/>
                </a:cubicBezTo>
                <a:lnTo>
                  <a:pt x="243840" y="30480"/>
                </a:lnTo>
                <a:cubicBezTo>
                  <a:pt x="260671" y="30480"/>
                  <a:pt x="274320" y="44129"/>
                  <a:pt x="274320" y="60960"/>
                </a:cubicBezTo>
                <a:lnTo>
                  <a:pt x="274320" y="60960"/>
                </a:lnTo>
                <a:lnTo>
                  <a:pt x="274320" y="243840"/>
                </a:lnTo>
                <a:close/>
                <a:moveTo>
                  <a:pt x="60960" y="60960"/>
                </a:moveTo>
                <a:lnTo>
                  <a:pt x="60960" y="198120"/>
                </a:lnTo>
                <a:lnTo>
                  <a:pt x="243840" y="198120"/>
                </a:lnTo>
                <a:lnTo>
                  <a:pt x="243840" y="60960"/>
                </a:lnTo>
                <a:lnTo>
                  <a:pt x="60960" y="60960"/>
                </a:lnTo>
                <a:close/>
                <a:moveTo>
                  <a:pt x="121920" y="228600"/>
                </a:moveTo>
                <a:lnTo>
                  <a:pt x="121920" y="243840"/>
                </a:lnTo>
                <a:lnTo>
                  <a:pt x="182880" y="243840"/>
                </a:lnTo>
                <a:lnTo>
                  <a:pt x="182880" y="228600"/>
                </a:lnTo>
                <a:lnTo>
                  <a:pt x="121920" y="2286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18" id="18"/>
          <p:cNvSpPr/>
          <p:nvPr/>
        </p:nvSpPr>
        <p:spPr>
          <a:xfrm rot="0">
            <a:off x="9165292" y="5094559"/>
            <a:ext cx="359293" cy="359293"/>
          </a:xfrm>
          <a:custGeom>
            <a:avLst/>
            <a:gdLst/>
            <a:ahLst/>
            <a:cxnLst/>
            <a:rect r="r" b="b" t="t" l="l"/>
            <a:pathLst>
              <a:path h="304800" w="304800">
                <a:moveTo>
                  <a:pt x="130883" y="184766"/>
                </a:moveTo>
                <a:lnTo>
                  <a:pt x="35557" y="89516"/>
                </a:lnTo>
                <a:cubicBezTo>
                  <a:pt x="-11849" y="144323"/>
                  <a:pt x="-11849" y="225219"/>
                  <a:pt x="35557" y="280016"/>
                </a:cubicBezTo>
                <a:lnTo>
                  <a:pt x="130883" y="184766"/>
                </a:lnTo>
                <a:close/>
              </a:path>
              <a:path h="304800" w="304800">
                <a:moveTo>
                  <a:pt x="190510" y="39605"/>
                </a:moveTo>
                <a:lnTo>
                  <a:pt x="190510" y="179108"/>
                </a:lnTo>
                <a:lnTo>
                  <a:pt x="91907" y="277749"/>
                </a:lnTo>
                <a:cubicBezTo>
                  <a:pt x="114081" y="294303"/>
                  <a:pt x="141018" y="304800"/>
                  <a:pt x="170783" y="304800"/>
                </a:cubicBezTo>
                <a:cubicBezTo>
                  <a:pt x="244821" y="304800"/>
                  <a:pt x="304800" y="244897"/>
                  <a:pt x="304800" y="170888"/>
                </a:cubicBezTo>
                <a:cubicBezTo>
                  <a:pt x="304810" y="103661"/>
                  <a:pt x="254965" y="49187"/>
                  <a:pt x="190510" y="39605"/>
                </a:cubicBezTo>
                <a:close/>
              </a:path>
              <a:path h="304800" w="304800">
                <a:moveTo>
                  <a:pt x="152400" y="152552"/>
                </a:moveTo>
                <a:lnTo>
                  <a:pt x="152400" y="0"/>
                </a:lnTo>
                <a:cubicBezTo>
                  <a:pt x="110881" y="2572"/>
                  <a:pt x="73371" y="18459"/>
                  <a:pt x="43082" y="43215"/>
                </a:cubicBezTo>
                <a:lnTo>
                  <a:pt x="152400" y="152552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19" id="19"/>
          <p:cNvSpPr/>
          <p:nvPr/>
        </p:nvSpPr>
        <p:spPr>
          <a:xfrm rot="0">
            <a:off x="1378393" y="1632654"/>
            <a:ext cx="2955042" cy="492557"/>
          </a:xfrm>
          <a:prstGeom prst="rect">
            <a:avLst/>
          </a:prstGeom>
          <a:noFill/>
          <a:ln/>
        </p:spPr>
        <p:txBody>
          <a:bodyPr anchor="t" rtlCol="false" tIns="45720" lIns="76200" bIns="45720" rIns="91440" anchorCtr="true" vert="horz" wrap="square">
            <a:noAutofit/>
          </a:bodyPr>
          <a:lstStyle/>
          <a:p>
            <a:pPr algn="ctr">
              <a:defRPr/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农业周期标准化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eyJfdGVtcGxhdGVEYXRhIjp7ImNvbnRlbnRUeXBlIjoiJGl0ZW0xX3RpdGxlIiwibGluZUNvdW50IjoiMSIsIndvcmRDb3VudCI6IjgifSwidGFnIjoiJGl0ZW0xX3RpdGxlIn0=</bd:templateData>
          </p:ext>
        </p:extLst>
      </p:sp>
      <p:sp>
        <p:nvSpPr>
          <p:cNvPr name="TextBox 20" id="20"/>
          <p:cNvSpPr txBox="true"/>
          <p:nvPr/>
        </p:nvSpPr>
        <p:spPr>
          <a:xfrm rot="0">
            <a:off x="1471799" y="2125212"/>
            <a:ext cx="2768229" cy="1556388"/>
          </a:xfrm>
          <a:prstGeom prst="rect">
            <a:avLst/>
          </a:prstGeom>
          <a:ln/>
        </p:spPr>
        <p:txBody>
          <a:bodyPr anchor="t" rtlCol="false" lIns="7620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基于心宿二偕日升（如古埃及尼罗河泛滥期标志），制定农耕历法，使播种、收割等农事活动有序化，提升粮食生产效率，支撑人口增长。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eyJfdGVtcGxhdGVEYXRhIjp7ImNvbnRlbnRUeXBlIjoiJGl0ZW0xX2MiLCJsaW5lQ291bnQiOiI1Iiwid29yZENvdW50IjoiMTQifSwidGFnIjoiJGl0ZW0xX2MifQ==</bd:templateData>
          </p:ext>
        </p:extLst>
      </p:sp>
      <p:sp>
        <p:nvSpPr>
          <p:cNvPr name="AutoShape 21" id="21"/>
          <p:cNvSpPr/>
          <p:nvPr/>
        </p:nvSpPr>
        <p:spPr>
          <a:xfrm rot="0">
            <a:off x="1537210" y="3848669"/>
            <a:ext cx="2523033" cy="125128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1">
                  <a:alpha val="58000"/>
                </a:schemeClr>
              </a:gs>
            </a:gsLst>
            <a:lin ang="162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5">
            <a:alphaModFix amt="100000"/>
          </a:blip>
          <a:srcRect t="11315" b="11315"/>
          <a:stretch>
            <a:fillRect/>
          </a:stretch>
        </p:blipFill>
        <p:spPr>
          <a:xfrm rot="0" flipH="false">
            <a:off x="1617020" y="3905202"/>
            <a:ext cx="2458663" cy="1267871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23" id="23"/>
          <p:cNvSpPr/>
          <p:nvPr/>
        </p:nvSpPr>
        <p:spPr>
          <a:xfrm rot="0">
            <a:off x="4466364" y="2337120"/>
            <a:ext cx="19050" cy="878271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24" id="24"/>
          <p:cNvSpPr/>
          <p:nvPr/>
        </p:nvSpPr>
        <p:spPr>
          <a:xfrm rot="0">
            <a:off x="2370102" y="4840540"/>
            <a:ext cx="952500" cy="9525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  <a:lumMod val="20000"/>
                  <a:lumOff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Freeform 25" id="25"/>
          <p:cNvSpPr/>
          <p:nvPr/>
        </p:nvSpPr>
        <p:spPr>
          <a:xfrm rot="0">
            <a:off x="2582871" y="5053309"/>
            <a:ext cx="526963" cy="526963"/>
          </a:xfrm>
          <a:custGeom>
            <a:avLst/>
            <a:gdLst/>
            <a:ahLst/>
            <a:cxnLst/>
            <a:rect r="r" b="b" t="t" l="l"/>
            <a:pathLst>
              <a:path h="304800" w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FFFFF">
              <a:alpha val="100000"/>
            </a:srgb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OhuazleWvueekvuS8mue7hOe7h+eahOW9seWTjVxuIyMjIOWGnOS4muWRqOacn+agh+WHhuWMllxu5Z+65LqO5b+D5a6/5LqM5YGV5pel5Y2H77yI5aaC5Y+k5Z+D5Y+K5bC8572X5rKz5rOb5rul5pyf5qCH5b+X77yJ77yM5Yi25a6a5Yac6ICV5Y6G5rOV77yM5L2/5pKt56eN44CB5pS25Ymy562J5Yac5LqL5rS75Yqo5pyJ5bqP5YyW77yM5o+Q5Y2H57Ku6aOf55Sf5Lqn5pWI546H77yM5pSv5pKR5Lq65Y+j5aKe6ZW/44CCXG4jIyMg5a6X5pWZ5Luq5byP5ZCM5q2l5YyWXG7njpvpm4XmlofmmI7ku6Xlv4Plrr/kuozkuI7lpKrpmLPph43lkIjml6XkuLrigJzpm6jnpZ7npa3npYDml6XigJ3vvIzpgJrov4fljobms5Xlm7rlrproioLluobvvIzlvLrljJbnpL7kvJrlh53ogZrlipvvvIzlkIzml7bmjqjliqjnpZ7lupnlu7rnrZHkuI7lpKnmloflj7DnmoTlu7rorr7pnIDmsYLjgIJcbiMjIyDooYzmlL/nrqHnkIbnsr7nu4bljJZcbuS4reWbveaxieS7o+OAiuWkquWIneWOhuOAi+W8leWFpeW/g+Wuv+S6jOS9jee9ruagoeato+mXsOaciO+8jOe7n+S4gOeojuaUtuS4juW+reW9ueaXtumXtO+8jOWHj+WwkeWboOWOhuazleivr+W3ruWvvOiHtOeahOihjOaUv+a3t+S5se+8jOWinuW8uuS4reWkrumbhuadg+aOp+WItuWKm+OAgiIsInRwbGlkIjoiNDciLCJ0cGxOYW1lIjoibGlzdDNfMjAyNTA3MDEwNyIsImVkaXRlZCI6ImZhbHNlIn0=</bd:templateData>
    </p:ext>
  </p:extLst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3306" y="1622307"/>
            <a:ext cx="7405389" cy="1138956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true" sz="5700">
                <a:solidFill>
                  <a:schemeClr val="l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06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eyJfdGVtcGxhdGVEYXRhIjp7ImNvbnRlbnRUeXBlIjoiJG51bWJlciIsImxpbmVDb3VudCI6IjEiLCJ3b3JkQ291bnQiOiI5In0sInRhZyI6Im5vRWRpdCJ9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2373212" y="2609673"/>
            <a:ext cx="7450455" cy="1805940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b="true" sz="4500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跨文明比较与遗产传承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eyJfdGVtcGxhdGVEYXRhIjp7ImNvbnRlbnRUeXBlIjoiJHRpdGxlIiwibGluZUNvdW50IjoiMiIsIndvcmRDb3VudCI6IjExIn0sInRhZyI6IiR0aXRsZSJ9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eyJtZCI6IiMjIOi3qOaWh+aYjuavlOi+g+S4jumBl+S6p+S8oOaJvyIsInRwbGlkIjoiNDciLCJ0cGxOYW1lIjoiaDJ0aXRsZV80N0NoaW5lc2UgaW5rIHBhaW50aW5nIiwiZWRpdGVkIjoiZmFsc2UifQ==</bd:templateData>
    </p:ext>
  </p:extLst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中国火历与西方星座体系差异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537512" y="166430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1300882" y="1463721"/>
            <a:ext cx="6886575" cy="765904"/>
          </a:xfrm>
          <a:prstGeom prst="rect">
            <a:avLst/>
          </a:prstGeom>
          <a:ln/>
        </p:spPr>
        <p:txBody>
          <a:bodyPr anchor="b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宇宙观的根本差异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eyJfdGVtcGxhdGVEYXRhIjp7ImNvbnRlbnRUeXBlIjoiJGl0ZW0xX3RpdGxlIiwibGluZUNvdW50IjoiMSIsIndvcmRDb3VudCI6IjIxIn0sInRhZyI6IiRpdGVtMV90aXRsZSJ9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1300882" y="1998589"/>
            <a:ext cx="6891292" cy="1083679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中国火历以北极星为中心构建"天上帝国"模型，体现"天人合一"的哲学思想，星官命名多采用官职机构（如紫微垣、天市垣）；西方星座体系则基于神话叙事，形成"空中动物园"特征（如猎户座、大犬座），反映古希腊人神同形的世界观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eyJfdGVtcGxhdGVEYXRhIjp7ImNvbnRlbnRUeXBlIjoiJGl0ZW0xX2MiLCJsaW5lQ291bnQiOiIzIiwid29yZENvdW50IjoiMzgifSwidGFnIjoiJGl0ZW0xX2MifQ==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537512" y="3384629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1300882" y="3182098"/>
            <a:ext cx="6886575" cy="769800"/>
          </a:xfrm>
          <a:prstGeom prst="rect">
            <a:avLst/>
          </a:prstGeom>
          <a:ln/>
        </p:spPr>
        <p:txBody>
          <a:bodyPr anchor="b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功能导向的分野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eyJfdGVtcGxhdGVEYXRhIjp7ImNvbnRlbnRUeXBlIjoiJGl0ZW0yX3RpdGxlIiwibGluZUNvdW50IjoiMSIsIndvcmRDb3VudCI6IjIxIn0sInRhZyI6IiRpdGVtMl90aXRsZSJ9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537512" y="5104954"/>
            <a:ext cx="638131" cy="638131"/>
          </a:xfrm>
          <a:prstGeom prst="ellipse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1300882" y="4920230"/>
            <a:ext cx="6886575" cy="734184"/>
          </a:xfrm>
          <a:prstGeom prst="rect">
            <a:avLst/>
          </a:prstGeom>
          <a:ln/>
        </p:spPr>
        <p:txBody>
          <a:bodyPr anchor="b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数理工具的演进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eyJfdGVtcGxhdGVEYXRhIjp7ImNvbnRlbnRUeXBlIjoiJGl0ZW0zX3RpdGxlIiwibGluZUNvdW50IjoiMSIsIndvcmRDb3VudCI6IjIxIn0sInRhZyI6IiRpdGVtM190aXRsZSJ9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1300882" y="3741456"/>
            <a:ext cx="6891292" cy="1074439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中国二十八宿服务于农耕历法，通过观测星宿位置制定农历（如《礼记·月令》记载"孟春之月，日在营室"指导农时）；西方黄道十二宫主要用于占星预测（如巴比伦占星术通过星座位置预判吉凶），其历法更侧重太阳运行周期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eyJfdGVtcGxhdGVEYXRhIjp7ImNvbnRlbnRUeXBlIjoiJGl0ZW0yX2MiLCJsaW5lQ291bnQiOiIzIiwid29yZENvdW50IjoiMzgifSwidGFnIjoiJGl0ZW0yX2MifQ==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1300882" y="5424019"/>
            <a:ext cx="6891292" cy="1092920"/>
          </a:xfrm>
          <a:prstGeom prst="rect">
            <a:avLst/>
          </a:prstGeom>
          <a:ln/>
        </p:spPr>
        <p:txBody>
          <a:bodyPr anchor="t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中国发展出赤道坐标系与"勾股测天"技术（《周髀算经》记载用圭表测量日影）；西方采用黄道坐标系，托勒密《天文学大成》建立本轮-均轮模型，几何学应用更为突出。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eyJfdGVtcGxhdGVEYXRhIjp7ImNvbnRlbnRUeXBlIjoiJGl0ZW0zX2MiLCJsaW5lQ291bnQiOiIzIiwid29yZENvdW50IjoiMzgifSwidGFnIjoiJGl0ZW0zX2MifQ==</bd:templateData>
          </p:ext>
        </p:extLst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854" r="854"/>
          <a:stretch>
            <a:fillRect/>
          </a:stretch>
        </p:blipFill>
        <p:spPr>
          <a:xfrm rot="0">
            <a:off x="8604472" y="1741145"/>
            <a:ext cx="4421505" cy="4421505"/>
          </a:xfrm>
          <a:prstGeom prst="ellipse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cxnSp>
        <p:nvCxnSpPr>
          <p:cNvPr name="Connector 13" id="13"/>
          <p:cNvCxnSpPr/>
          <p:nvPr/>
        </p:nvCxnSpPr>
        <p:spPr>
          <a:xfrm>
            <a:off x="856577" y="2403263"/>
            <a:ext cx="0" cy="896335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cxnSp>
        <p:nvCxnSpPr>
          <p:cNvPr name="Connector 14" id="14"/>
          <p:cNvCxnSpPr/>
          <p:nvPr/>
        </p:nvCxnSpPr>
        <p:spPr>
          <a:xfrm>
            <a:off x="856577" y="4124852"/>
            <a:ext cx="0" cy="896335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sp>
        <p:nvSpPr>
          <p:cNvPr name="TextBox 15" id="15"/>
          <p:cNvSpPr txBox="true"/>
          <p:nvPr/>
        </p:nvSpPr>
        <p:spPr>
          <a:xfrm rot="0">
            <a:off x="688937" y="1685237"/>
            <a:ext cx="335280" cy="5962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3000">
                <a:solidFill>
                  <a:schemeClr val="accent1">
                    <a:alpha val="100000"/>
                  </a:schemeClr>
                </a:solidFill>
                <a:latin typeface="Microsoft Yahei"/>
                <a:ea typeface="Microsoft Yahei"/>
                <a:cs typeface="Microsoft Yahei"/>
              </a:rPr>
              <a:t>1</a:t>
            </a:r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6" id="16"/>
          <p:cNvSpPr txBox="true"/>
          <p:nvPr/>
        </p:nvSpPr>
        <p:spPr>
          <a:xfrm rot="0">
            <a:off x="588925" y="3405562"/>
            <a:ext cx="535305" cy="5962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3000">
                <a:solidFill>
                  <a:schemeClr val="accent1">
                    <a:alpha val="100000"/>
                  </a:schemeClr>
                </a:solidFill>
                <a:latin typeface="Microsoft Yahei"/>
                <a:ea typeface="Microsoft Yahei"/>
                <a:cs typeface="Microsoft Yahei"/>
              </a:rPr>
              <a:t>2</a:t>
            </a:r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7" id="17"/>
          <p:cNvSpPr txBox="true"/>
          <p:nvPr/>
        </p:nvSpPr>
        <p:spPr>
          <a:xfrm rot="0">
            <a:off x="588925" y="5125887"/>
            <a:ext cx="535305" cy="596265"/>
          </a:xfrm>
          <a:prstGeom prst="rect">
            <a:avLst/>
          </a:prstGeom>
          <a:ln/>
        </p:spPr>
        <p:txBody>
          <a:bodyPr anchor="ctr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3000">
                <a:solidFill>
                  <a:schemeClr val="accent1">
                    <a:alpha val="100000"/>
                  </a:schemeClr>
                </a:solidFill>
                <a:latin typeface="Microsoft Yahei"/>
                <a:ea typeface="Microsoft Yahei"/>
                <a:cs typeface="Microsoft Yahei"/>
              </a:rPr>
              <a:t>3</a:t>
            </a:r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S4reWbveeBq+WOhuS4juilv+aWueaYn+W6p+S9k+ezu+W3ruW8glxuIyMjIOWuh+WumeingueahOagueacrOW3ruW8glxu5Lit5Zu954Gr5Y6G5Lul5YyX5p6B5pif5Li65Lit5b+D5p6E5bu6XCLlpKnkuIrluJ3lm71cIuaooeWei++8jOS9k+eOsFwi5aSp5Lq65ZCI5LiAXCLnmoTlk7LlrabmgJ3mg7PvvIzmmJ/lrpjlkb3lkI3lpJrph4fnlKjlrpjogYzmnLrmnoTvvIjlpoLntKvlvq7lnqPjgIHlpKnluILlnqPvvInvvJvopb/mlrnmmJ/luqfkvZPns7vliJnln7rkuo7npZ7or53lj5nkuovvvIzlvaLmiJBcIuepuuS4reWKqOeJqeWbrVwi54m55b6B77yI5aaC54yO5oi35bqn44CB5aSn54qs5bqn77yJ77yM5Y+N5pig5Y+k5biM6IWK5Lq656We5ZCM5b2i55qE5LiW55WM6KeC44CCXG4jIyMg5Yqf6IO95a+85ZCR55qE5YiG6YeOXG7kuK3lm73kuozljYHlhavlrr/mnI3liqHkuo7lhpzogJXljobms5XvvIzpgJrov4fop4LmtYvmmJ/lrr/kvY3nva7liLblrprlhpzljobvvIjlpoLjgIrnpLzorrDCt+aciOS7pOOAi+iusOi9vVwi5a2f5pil5LmL5pyI77yM5pel5Zyo6JCl5a6kXCLmjIflr7zlhpzml7bvvInvvJvopb/mlrnpu4TpgZPljYHkuozlrqvkuLvopoHnlKjkuo7ljaDmmJ/pooTmtYvvvIjlpoLlt7Tmr5TkvKbljaDmmJ/mnK/pgJrov4fmmJ/luqfkvY3nva7pooTliKTlkInlh7bvvInvvIzlhbbljobms5Xmm7Tkvqfph43lpKrpmLPov5DooYzlkajmnJ/jgIJcbiMjIyDmlbDnkIblt6XlhbfnmoTmvJTov5tcbuS4reWbveWPkeWxleWHuui1pOmBk+WdkOagh+ezu+S4jlwi5Yu+6IKh5rWL5aSpXCLmioDmnK/vvIjjgIrlkajpq4Dnrpfnu4/jgIvorrDovb3nlKjlnK3ooajmtYvph4/ml6XlvbHvvInvvJvopb/mlrnph4fnlKjpu4TpgZPlnZDmoIfns7vvvIzmiZjli5Llr4bjgIrlpKnmloflrablpKfmiJDjgIvlu7rnq4vmnKzova4t5Z2H6L2u5qih5Z6L77yM5Yeg5L2V5a2m5bqU55So5pu05Li656qB5Ye644CCIiwidHBsaWQiOiI0NyIsInRwbE5hbWUiOiJsaXN0M19JbWc4IiwiZWRpdGVkIjoiZmFsc2UifQ==</bd:templateData>
    </p:ext>
  </p:extLst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176286" y="650863"/>
            <a:ext cx="6180099" cy="6013456"/>
          </a:xfrm>
          <a:prstGeom prst="ellipse">
            <a:avLst/>
          </a:prstGeom>
          <a:gradFill>
            <a:gsLst>
              <a:gs pos="0">
                <a:schemeClr val="accent2">
                  <a:alpha val="15000"/>
                </a:schemeClr>
              </a:gs>
              <a:gs pos="100000">
                <a:schemeClr val="lt1">
                  <a:alpha val="15000"/>
                </a:schemeClr>
              </a:gs>
            </a:gsLst>
            <a:lin ang="108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-405277" y="1338551"/>
            <a:ext cx="4638081" cy="4638081"/>
          </a:xfrm>
          <a:prstGeom prst="ellipse">
            <a:avLst/>
          </a:prstGeom>
          <a:gradFill>
            <a:gsLst>
              <a:gs pos="0">
                <a:schemeClr val="accent2">
                  <a:alpha val="15000"/>
                </a:schemeClr>
              </a:gs>
              <a:gs pos="100000">
                <a:schemeClr val="lt1">
                  <a:alpha val="15000"/>
                </a:schemeClr>
              </a:gs>
            </a:gsLst>
            <a:lin ang="108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171268" y="1915096"/>
            <a:ext cx="3484989" cy="3484989"/>
          </a:xfrm>
          <a:prstGeom prst="ellipse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6600442" y="1216359"/>
            <a:ext cx="4867551" cy="1486758"/>
          </a:xfrm>
          <a:prstGeom prst="roundRect">
            <a:avLst>
              <a:gd fmla="val 16667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6717900" y="1330216"/>
            <a:ext cx="4632636" cy="1259043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5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战国至汉代的体系化：石申、甘德等星占家确立早期星官命名（如《甘石星经》记录1464颗恒星），三国时期陈卓整合为"三垣二十八宿"标准体系，唐代《步天歌》以诗歌形式实现科普传播。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eyJfdGVtcGxhdGVEYXRhIjp7ImNvbnRlbnRUeXBlIjoiJGl0ZW0xX2MiLCJsaW5lQ291bnQiOiI0Iiwid29yZENvdW50IjoiMjIifSwidGFnIjoiJGl0ZW0xX2MifQ==</bd:templateData>
          </p:ext>
        </p:extLst>
      </p:sp>
      <p:cxnSp>
        <p:nvCxnSpPr>
          <p:cNvPr name="Connector 7" id="7"/>
          <p:cNvCxnSpPr/>
          <p:nvPr/>
        </p:nvCxnSpPr>
        <p:spPr>
          <a:xfrm flipV="true">
            <a:off x="4967812" y="2064107"/>
            <a:ext cx="985970" cy="354116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0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sp>
        <p:nvSpPr>
          <p:cNvPr name="AutoShape 8" id="8"/>
          <p:cNvSpPr/>
          <p:nvPr/>
        </p:nvSpPr>
        <p:spPr>
          <a:xfrm rot="4046588">
            <a:off x="5893877" y="1791840"/>
            <a:ext cx="575313" cy="395777"/>
          </a:xfrm>
          <a:prstGeom prst="triangle">
            <a:avLst>
              <a:gd fmla="val 50000" name="adj"/>
            </a:avLst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lt1">
                  <a:alpha val="100000"/>
                </a:schemeClr>
              </a:gs>
            </a:gsLst>
            <a:lin ang="54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cxnSp>
        <p:nvCxnSpPr>
          <p:cNvPr name="Connector 9" id="9"/>
          <p:cNvCxnSpPr/>
          <p:nvPr/>
        </p:nvCxnSpPr>
        <p:spPr>
          <a:xfrm>
            <a:off x="4785318" y="4986908"/>
            <a:ext cx="1196257" cy="427401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0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sp>
        <p:nvSpPr>
          <p:cNvPr name="AutoShape 10" id="10"/>
          <p:cNvSpPr/>
          <p:nvPr/>
        </p:nvSpPr>
        <p:spPr>
          <a:xfrm rot="6416916">
            <a:off x="5828951" y="5260453"/>
            <a:ext cx="575313" cy="395777"/>
          </a:xfrm>
          <a:prstGeom prst="triangle">
            <a:avLst>
              <a:gd fmla="val 50000" name="adj"/>
            </a:avLst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lt1">
                  <a:alpha val="100000"/>
                </a:schemeClr>
              </a:gs>
            </a:gsLst>
            <a:lin ang="54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cxnSp>
        <p:nvCxnSpPr>
          <p:cNvPr name="Connector 11" id="11"/>
          <p:cNvCxnSpPr/>
          <p:nvPr/>
        </p:nvCxnSpPr>
        <p:spPr>
          <a:xfrm>
            <a:off x="5111816" y="3740000"/>
            <a:ext cx="999461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0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sp>
        <p:nvSpPr>
          <p:cNvPr name="AutoShape 12" id="12"/>
          <p:cNvSpPr/>
          <p:nvPr/>
        </p:nvSpPr>
        <p:spPr>
          <a:xfrm rot="5400000">
            <a:off x="5989084" y="3554023"/>
            <a:ext cx="575313" cy="395777"/>
          </a:xfrm>
          <a:prstGeom prst="triangle">
            <a:avLst>
              <a:gd fmla="val 50000" name="adj"/>
            </a:avLst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lt1">
                  <a:alpha val="100000"/>
                </a:schemeClr>
              </a:gs>
            </a:gsLst>
            <a:lin ang="5400000"/>
          </a:gra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413326" y="2497457"/>
            <a:ext cx="3000874" cy="2320269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rmAutofit/>
          </a:bodyPr>
          <a:lstStyle/>
          <a:p>
            <a:pPr algn="l">
              <a:lnSpc>
                <a:spcPct val="140000"/>
              </a:lnSpc>
              <a:spcBef>
                <a:spcPct val="0"/>
              </a:spcBef>
            </a:pPr>
            <a:r>
              <a:rPr lang="en-US" sz="1575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作为中国古代天文学的核心框架，二十八宿系统通过持续观测实践与理论整合，最终形成兼具科学价值与文化内涵的星空认知体系，其影响辐射至东亚各国。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eyJfdGVtcGxhdGVEYXRhIjp7ImNvbnRlbnRUeXBlIjoiJHN1bSIsImxpbmVDb3VudCI6IjYiLCJ3b3JkQ291bnQiOiIxMiJ9LCJ0YWciOiIkc3VtIn0=</bd:templateData>
          </p:ext>
        </p:extLst>
      </p:sp>
      <p:sp>
        <p:nvSpPr>
          <p:cNvPr name="AutoShape 14" id="14"/>
          <p:cNvSpPr/>
          <p:nvPr/>
        </p:nvSpPr>
        <p:spPr>
          <a:xfrm rot="0">
            <a:off x="6600442" y="3002511"/>
            <a:ext cx="4867551" cy="1486758"/>
          </a:xfrm>
          <a:prstGeom prst="roundRect">
            <a:avLst>
              <a:gd fmla="val 16667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6717900" y="3116369"/>
            <a:ext cx="4632636" cy="1259043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5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跨文明交流的见证：佛教传入带来《宿曜经》，将印度二十八宿（纳沙特拉）与中国体系融合；朝鲜《天象列次分野之图》、日本《天文分野图》均可见中国星官体系的深远影响。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eyJfdGVtcGxhdGVEYXRhIjp7ImNvbnRlbnRUeXBlIjoiJGl0ZW0yX2MiLCJsaW5lQ291bnQiOiI0Iiwid29yZENvdW50IjoiMjIifSwidGFnIjoiJGl0ZW0yX2MifQ==</bd:templateData>
          </p:ext>
        </p:extLst>
      </p:sp>
      <p:sp>
        <p:nvSpPr>
          <p:cNvPr name="AutoShape 16" id="16"/>
          <p:cNvSpPr/>
          <p:nvPr/>
        </p:nvSpPr>
        <p:spPr>
          <a:xfrm rot="0">
            <a:off x="6600442" y="4788664"/>
            <a:ext cx="4867551" cy="1486758"/>
          </a:xfrm>
          <a:prstGeom prst="roundRect">
            <a:avLst>
              <a:gd fmla="val 16667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17" id="17"/>
          <p:cNvSpPr txBox="true"/>
          <p:nvPr/>
        </p:nvSpPr>
        <p:spPr>
          <a:xfrm rot="0">
            <a:off x="6717900" y="4902522"/>
            <a:ext cx="4632636" cy="1259043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5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实用技术的支撑作用：配合浑仪、简仪等观测仪器，二十八宿成为航海导航（郑和船队"过洋牵星术"）、大地测量（郭守敬四海测验）的重要参照系。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eyJfdGVtcGxhdGVEYXRhIjp7ImNvbnRlbnRUeXBlIjoiJGl0ZW0zX2MiLCJsaW5lQ291bnQiOiI0Iiwid29yZENvdW50IjoiMjIifSwidGFnIjoiJGl0ZW0zX2MifQ==</bd:templateData>
          </p:ext>
        </p:extLst>
      </p:sp>
      <p:sp>
        <p:nvSpPr>
          <p:cNvPr name="TextBox 18" id="18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二十八宿系统的完善与推广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S6jOWNgeWFq+Wuv+ezu+e7n+eahOWujOWWhOS4juaOqOW5v1xu5oiY5Zu96Iez5rGJ5Luj55qE5L2T57O75YyW77ya55+z55Sz44CB55SY5b63562J5pif5Y2g5a6256Gu56uL5pep5pyf5pif5a6Y5ZG95ZCN77yI5aaC44CK55SY55+z5pif57uP44CL6K6w5b2VMTQ2NOmil+aBkuaYn++8ie+8jOS4ieWbveaXtuacn+mZiOWNk+aVtOWQiOS4ulwi5LiJ5Z6j5LqM5Y2B5YWr5a6/XCLmoIflh4bkvZPns7vvvIzllJDku6PjgIrmraXlpKnmrYzjgIvku6Xor5fmrYzlvaLlvI/lrp7njrDnp5Hmma7kvKDmkq3jgIJcbui3qOaWh+aYjuS6pOa1geeahOingeivge+8muS9m+aVmeS8oOWFpeW4puadpeOAiuWuv+abnOe7j+OAi++8jOWwhuWNsOW6puS6jOWNgeWFq+Wuv++8iOe6s+aymeeJueaLie+8ieS4juS4reWbveS9k+ezu+iejeWQiO+8m+acnemynOOAiuWkqeixoeWIl+asoeWIhumHjuS5i+WbvuOAi+OAgeaXpeacrOOAiuWkqeaWh+WIhumHjuWbvuOAi+Wdh+WPr+ingeS4reWbveaYn+WumOS9k+ezu+eahOa3sei/nOW9seWTjeOAglxu5a6e55So5oqA5pyv55qE5pSv5pKR5L2c55So77ya6YWN5ZCI5rWR5Luq44CB566A5Luq562J6KeC5rWL5Luq5Zmo77yM5LqM5Y2B5YWr5a6/5oiQ5Li66Iiq5rW35a+86Iiq77yI6YOR5ZKM6Ii56ZifXCLov4fmtIvnibXmmJ/mnK9cIu+8ieOAgeWkp+WcsOa1i+mHj++8iOmDreWuiOaVrOWbm+a1t+a1i+mqjO+8ieeahOmHjeimgeWPgueFp+ezu+OAgiIsInRwbGlkIjoiNDciLCJ0cGxOYW1lIjoibGlzdFN1bU5vU3ViM18yMzExMzA2IiwiZWRpdGVkIjoiZmFsc2UifQ==</bd:templateData>
    </p:ext>
  </p:extLst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6316649" y="1728170"/>
            <a:ext cx="5048250" cy="4648027"/>
          </a:xfrm>
          <a:prstGeom prst="roundRect">
            <a:avLst>
              <a:gd fmla="val 5514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3" id="3"/>
          <p:cNvSpPr/>
          <p:nvPr/>
        </p:nvSpPr>
        <p:spPr>
          <a:xfrm rot="0">
            <a:off x="761263" y="1719314"/>
            <a:ext cx="5048250" cy="4648027"/>
          </a:xfrm>
          <a:prstGeom prst="roundRect">
            <a:avLst>
              <a:gd fmla="val 5514" name="adj"/>
            </a:avLst>
          </a:prstGeom>
          <a:solidFill>
            <a:schemeClr val="lt2">
              <a:alpha val="8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4" id="4"/>
          <p:cNvSpPr txBox="true"/>
          <p:nvPr/>
        </p:nvSpPr>
        <p:spPr>
          <a:xfrm rot="0">
            <a:off x="1176026" y="2291047"/>
            <a:ext cx="4218723" cy="490334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天文观测的科学性验证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eyJfdGVtcGxhdGVEYXRhIjp7ImNvbnRlbnRUeXBlIjoiJGl0ZW0xX3RpdGxlIiwibGluZUNvdW50IjoiMSIsIndvcmRDb3VudCI6IjEyIn0sInRhZyI6IiRpdGVtMV90aXRsZSJ9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1089632" y="3072100"/>
            <a:ext cx="4391512" cy="2714372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lvl="1" indent="-228600" marL="228600" algn="l">
              <a:lnSpc>
                <a:spcPct val="140000"/>
              </a:lnSpc>
              <a:buFont typeface="Arial"/>
              <a:buChar char="•"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现代射电望远镜证实心宿二（天蝎座α）为红超巨星，与《史记·天官书》"心为明堂"记载的亮度特征吻合，印证古人对恒星颜色的敏锐观察。</a:t>
            </a:r>
          </a:p>
          <a:p>
            <a:pPr lvl="1" indent="-228600" marL="228600" algn="l">
              <a:lnSpc>
                <a:spcPct val="140000"/>
              </a:lnSpc>
              <a:buFont typeface="Arial"/>
              <a:buChar char="•"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哈勃望远镜观测到北斗七星开阳双星系统，与《开元占经》"辅星附乎开阳"的描述高度一致，体现古代目视观测的精确性。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eyJfdGVtcGxhdGVEYXRhIjp7ImNvbnRlbnRUeXBlIjoiJGl0ZW0xX2MiLCJsaW5lQ291bnQiOiI4Iiwid29yZENvdW50IjoiMjEifSwidGFnIjoiJGl0ZW0xX2MifQ==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761263" y="1276167"/>
            <a:ext cx="1428750" cy="886295"/>
          </a:xfrm>
          <a:prstGeom prst="rect">
            <a:avLst/>
          </a:prstGeom>
          <a:noFill/>
          <a:ln/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true" sz="6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现代天文学对古代智慧的验证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6731412" y="2299903"/>
            <a:ext cx="4218723" cy="490334"/>
          </a:xfrm>
          <a:prstGeom prst="rect">
            <a:avLst/>
          </a:prstGeom>
          <a:ln/>
        </p:spPr>
        <p:txBody>
          <a:bodyPr anchor="ctr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true" sz="24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文化遗产的当代转化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eyJfdGVtcGxhdGVEYXRhIjp7ImNvbnRlbnRUeXBlIjoiJGl0ZW0yX3RpdGxlIiwibGluZUNvdW50IjoiMSIsIndvcmRDb3VudCI6IjEyIn0sInRhZyI6IiRpdGVtMl90aXRsZSJ9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6645018" y="3080955"/>
            <a:ext cx="4391512" cy="2714372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lvl="1" indent="-228600" marL="228600" algn="l">
              <a:lnSpc>
                <a:spcPct val="140000"/>
              </a:lnSpc>
              <a:buFont typeface="Arial"/>
              <a:buChar char="•"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北京古观象台将二十八宿星图数字化，开发AR互动教育项目，使青少年通过手机扫描识别星官（如角宿、氐宿），实现传统知识的活态传承。</a:t>
            </a:r>
          </a:p>
          <a:p>
            <a:pPr lvl="1" indent="-228600" marL="228600" algn="l">
              <a:lnSpc>
                <a:spcPct val="140000"/>
              </a:lnSpc>
              <a:buFont typeface="Arial"/>
              <a:buChar char="•"/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国际天文学联合会（IAU）在命名系外行星时，采用"太微右垣一（狮子座η）"等中国古星名，彰显其对世界天文学史的贡献。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eyJfdGVtcGxhdGVEYXRhIjp7ImNvbnRlbnRUeXBlIjoiJGl0ZW0yX2MiLCJsaW5lQ291bnQiOiI4Iiwid29yZENvdW50IjoiMjEifSwidGFnIjoiJGl0ZW0yX2MifQ==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6403043" y="1276167"/>
            <a:ext cx="1428750" cy="886295"/>
          </a:xfrm>
          <a:prstGeom prst="rect">
            <a:avLst/>
          </a:prstGeom>
          <a:noFill/>
          <a:ln/>
        </p:spPr>
        <p:txBody>
          <a:bodyPr anchor="ctr" rtlCol="false" lIns="0" rIns="0" tIns="0" bIns="0" anchorCtr="false" vert="horz" wrap="none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true" sz="6000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eyJfdGVtcGxhdGVEYXRhIjp7ImxpbmVDb3VudCI6IjEiLCJ3b3JkQ291bnQiOiIxIn0sInRhZyI6Im5vRWRpdCJ9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eOsOS7o+WkqeaWh+WtpuWvueWPpOS7o+aZuuaFp+eahOmqjOivgVxuIyMjIOWkqeaWh+ingua1i+eahOenkeWtpuaAp+mqjOivgVxuLSDnjrDku6PlsITnlLXmnJvov5zplZzor4Hlrp7lv4Plrr/kuozvvIjlpKnonY7luqfOse+8ieS4uue6oui2heW3qOaYn++8jOS4juOAiuWPsuiusMK35aSp5a6Y5Lmm44CLXCLlv4PkuLrmmI7loIJcIuiusOi9veeahOS6ruW6pueJueW+geWQu+WQiO+8jOWNsOivgeWPpOS6uuWvueaBkuaYn+minOiJsueahOaVj+mUkOinguWvn+OAglxuLSDlk4jli4PmnJvov5zplZzop4LmtYvliLDljJfmlpfkuIPmmJ/lvIDpmLPlj4zmmJ/ns7vnu5/vvIzkuI7jgIrlvIDlhYPljaDnu4/jgItcIui+heaYn+mZhOS5juW8gOmYs1wi55qE5o+P6L+w6auY5bqm5LiA6Ie077yM5L2T546w5Y+k5Luj55uu6KeG6KeC5rWL55qE57K+56Gu5oCn44CCXG4jIyMg5paH5YyW6YGX5Lqn55qE5b2T5Luj6L2s5YyWXG4tIOWMl+S6rOWPpOinguixoeWPsOWwhuS6jOWNgeWFq+Wuv+aYn+WbvuaVsOWtl+WMlu+8jOW8gOWPkUFS5LqS5Yqo5pWZ6IKy6aG555uu77yM5L2/6Z2S5bCR5bm06YCa6L+H5omL5py65omr5o+P6K+G5Yir5pif5a6Y77yI5aaC6KeS5a6/44CB5rCQ5a6/77yJ77yM5a6e546w5Lyg57uf55+l6K+G55qE5rS75oCB5Lyg5om/44CCXG4tIOWbvemZheWkqeaWh+WtpuiBlOWQiOS8mu+8iElBVe+8ieWcqOWRveWQjeezu+WkluihjOaYn+aXtu+8jOmHh+eUqFwi5aSq5b6u5Y+z5Z6j5LiA77yI54uu5a2Q5bqnzrfvvIlcIuetieS4reWbveWPpOaYn+WQje+8jOW9sOaYvuWFtuWvueS4lueVjOWkqeaWh+WtpuWPsueahOi0oeeMruOAgiIsInRwbGlkIjoiNDciLCJ0cGxOYW1lIjoibGlzdDJfa20yNDAzMTIwMSIsImVkaXRlZCI6ImZhbHNlIn0=</bd:templateData>
    </p:ext>
  </p:extLst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010012" y="2228850"/>
            <a:ext cx="6172200" cy="1200150"/>
          </a:xfrm>
          <a:prstGeom prst="rect">
            <a:avLst/>
          </a:prstGeom>
          <a:ln/>
        </p:spPr>
        <p:txBody>
          <a:bodyPr anchor="ctr" rtlCol="false" lIns="114300" rIns="114300" tIns="57150" bIns="57150" anchorCtr="false" vert="horz" wrap="square">
            <a:spAutoFit/>
          </a:bodyPr>
          <a:lstStyle/>
          <a:p>
            <a:pPr algn="ctr">
              <a:lnSpc>
                <a:spcPct val="64000"/>
              </a:lnSpc>
            </a:pPr>
            <a:r>
              <a:rPr lang="en-US" b="true" sz="7800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感谢观看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eyJfdGVtcGxhdGVEYXRhIjp7ImNvbnRlbnRUeXBlIjoiJGVuZGluZ18yIiwibGluZUNvdW50IjoiMSIsIndvcmRDb3VudCI6IjUifSwidGFnIjoibm9FZGl0In0=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581637" y="3736541"/>
            <a:ext cx="3028950" cy="571500"/>
          </a:xfrm>
          <a:prstGeom prst="rect">
            <a:avLst/>
          </a:prstGeom>
          <a:ln/>
        </p:spPr>
        <p:txBody>
          <a:bodyPr anchor="t" rtlCol="false" lIns="114300" rIns="114300" tIns="57150" bIns="57150" anchorCtr="false" vert="horz" wrap="square">
            <a:spAutoFit/>
          </a:bodyPr>
          <a:lstStyle/>
          <a:p>
            <a:pPr algn="ctr">
              <a:lnSpc>
                <a:spcPct val="64000"/>
              </a:lnSpc>
            </a:pPr>
            <a:r>
              <a:rPr lang="en-US" sz="3300">
                <a:solidFill>
                  <a:srgbClr val="8048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THANKS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eyJfdGVtcGxhdGVEYXRhIjp7ImNvbnRlbnRUeXBlIjoiJGVuZGluZ18xIiwibGluZUNvdW50IjoiMSIsIndvcmRDb3VudCI6IjUifSwidGFnIjoibm9FZGl0In0=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eyJtZCI6IiIsInRwbGlkIjoiNDciLCJ0cGxOYW1lIjoiZW5kXzQ3Q2hpbmVzZSBpbmsgcGFpbnRpbmciLCJlZGl0ZWQiOiJmYWxzZSJ9</bd:templateData>
    </p:ext>
  </p:extLst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3306" y="1622307"/>
            <a:ext cx="7405389" cy="1138956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true" sz="5700">
                <a:solidFill>
                  <a:schemeClr val="l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01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eyJfdGVtcGxhdGVEYXRhIjp7ImNvbnRlbnRUeXBlIjoiJG51bWJlciIsImxpbmVDb3VudCI6IjEiLCJ3b3JkQ291bnQiOiI5In0sInRhZyI6Im5vRWRpdCJ9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2373212" y="2609673"/>
            <a:ext cx="7450455" cy="1805940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b="true" sz="4500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天文学基础与观测方法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eyJfdGVtcGxhdGVEYXRhIjp7ImNvbnRlbnRUeXBlIjoiJHRpdGxlIiwibGluZUNvdW50IjoiMiIsIndvcmRDb3VudCI6IjExIn0sInRhZyI6IiR0aXRsZSJ9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eyJtZCI6IiMjIOWkqeaWh+WtpuWfuuehgOS4juingua1i+aWueazlSIsInRwbGlkIjoiNDciLCJ0cGxOYW1lIjoiaDJ0aXRsZV80N0NoaW5lc2UgaW5rIHBhaW50aW5nIiwiZWRpdGVkIjoiZmFsc2UifQ==</bd:templateData>
    </p:ext>
  </p:extLst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5564771"/>
            <a:ext cx="12190690" cy="1317407"/>
          </a:xfrm>
          <a:prstGeom prst="rect">
            <a:avLst/>
          </a:prstGeom>
          <a:solidFill>
            <a:schemeClr val="accent1">
              <a:alpha val="2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心宿二的恒星特征与位置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1836554" y="6038850"/>
            <a:ext cx="8425779" cy="19050"/>
          </a:xfrm>
          <a:prstGeom prst="rect">
            <a:avLst/>
          </a:prstGeom>
          <a:noFill/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5" id="5"/>
          <p:cNvSpPr/>
          <p:nvPr/>
        </p:nvSpPr>
        <p:spPr>
          <a:xfrm rot="0">
            <a:off x="320475" y="5991225"/>
            <a:ext cx="11550596" cy="146379"/>
          </a:xfrm>
          <a:prstGeom prst="roundRect">
            <a:avLst>
              <a:gd fmla="val 29781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grpSp>
        <p:nvGrpSpPr>
          <p:cNvPr name="Group 6" id="6"/>
          <p:cNvGrpSpPr/>
          <p:nvPr/>
        </p:nvGrpSpPr>
        <p:grpSpPr>
          <a:xfrm rot="0">
            <a:off x="756982" y="2038350"/>
            <a:ext cx="2438400" cy="4019550"/>
            <a:chOff x="756982" y="2038350"/>
            <a:chExt cx="2438400" cy="4019550"/>
          </a:xfrm>
        </p:grpSpPr>
        <p:sp>
          <p:nvSpPr>
            <p:cNvPr name="AutoShape 7" id="7"/>
            <p:cNvSpPr/>
            <p:nvPr/>
          </p:nvSpPr>
          <p:spPr>
            <a:xfrm rot="0">
              <a:off x="756982" y="3267075"/>
              <a:ext cx="2438400" cy="2790825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8" id="8"/>
            <p:cNvSpPr/>
            <p:nvPr/>
          </p:nvSpPr>
          <p:spPr>
            <a:xfrm rot="0">
              <a:off x="756982" y="2038350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grpSp>
        <p:nvGrpSpPr>
          <p:cNvPr name="Group 9" id="9"/>
          <p:cNvGrpSpPr/>
          <p:nvPr/>
        </p:nvGrpSpPr>
        <p:grpSpPr>
          <a:xfrm rot="0">
            <a:off x="776032" y="2057470"/>
            <a:ext cx="2400300" cy="3933686"/>
            <a:chOff x="776032" y="2057470"/>
            <a:chExt cx="2400300" cy="3933686"/>
          </a:xfrm>
        </p:grpSpPr>
        <p:sp>
          <p:nvSpPr>
            <p:cNvPr name="AutoShape 10" id="10"/>
            <p:cNvSpPr/>
            <p:nvPr/>
          </p:nvSpPr>
          <p:spPr>
            <a:xfrm rot="0">
              <a:off x="776032" y="3257620"/>
              <a:ext cx="2400300" cy="2733536"/>
            </a:xfrm>
            <a:prstGeom prst="rect">
              <a:avLst/>
            </a:prstGeom>
            <a:solidFill>
              <a:schemeClr val="l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11" id="11"/>
            <p:cNvSpPr/>
            <p:nvPr/>
          </p:nvSpPr>
          <p:spPr>
            <a:xfrm rot="0">
              <a:off x="776032" y="2057470"/>
              <a:ext cx="2400300" cy="2400300"/>
            </a:xfrm>
            <a:prstGeom prst="ellipse">
              <a:avLst/>
            </a:prstGeom>
            <a:solidFill>
              <a:schemeClr val="lt1">
                <a:alpha val="100000"/>
              </a:schemeClr>
            </a:solidFill>
            <a:ln/>
          </p:spPr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0" flipH="false">
            <a:off x="1166557" y="2296017"/>
            <a:ext cx="1619250" cy="1619250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13" id="13"/>
          <p:cNvSpPr/>
          <p:nvPr/>
        </p:nvSpPr>
        <p:spPr>
          <a:xfrm rot="0">
            <a:off x="785557" y="4021401"/>
            <a:ext cx="2381250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红超巨星属性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eyJfdGVtcGxhdGVEYXRhIjp7ImNvbnRlbnRUeXBlIjoiJGl0ZW0xX3RpdGxlIiwibGluZUNvdW50IjoiMSIsIndvcmRDb3VudCI6IjkifSwidGFnIjoiJGl0ZW0xX3RpdGxlIn0=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766507" y="4515081"/>
            <a:ext cx="2352814" cy="1347864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心宿二是一颗光谱类型为M1.5Iab-Ib的红超巨星，表面温度仅3660K，是全天最红的亮星之一，其辐射能量主要集中在红外波段。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eyJfdGVtcGxhdGVEYXRhIjp7ImNvbnRlbnRUeXBlIjoiJGl0ZW0xX2MiLCJsaW5lQ291bnQiOiI1Iiwid29yZENvdW50IjoiMTMifSwidGFnIjoiJGl0ZW0xX2MifQ==</bd:templateData>
          </p:ext>
        </p:extLst>
      </p:sp>
      <p:grpSp>
        <p:nvGrpSpPr>
          <p:cNvPr name="Group 15" id="15"/>
          <p:cNvGrpSpPr/>
          <p:nvPr/>
        </p:nvGrpSpPr>
        <p:grpSpPr>
          <a:xfrm rot="0">
            <a:off x="3511699" y="1519581"/>
            <a:ext cx="2438400" cy="4538319"/>
            <a:chOff x="3511699" y="1519581"/>
            <a:chExt cx="2438400" cy="4538319"/>
          </a:xfrm>
        </p:grpSpPr>
        <p:sp>
          <p:nvSpPr>
            <p:cNvPr name="AutoShape 16" id="16"/>
            <p:cNvSpPr/>
            <p:nvPr/>
          </p:nvSpPr>
          <p:spPr>
            <a:xfrm rot="0">
              <a:off x="3511699" y="2748306"/>
              <a:ext cx="2438400" cy="3309594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17" id="17"/>
            <p:cNvSpPr/>
            <p:nvPr/>
          </p:nvSpPr>
          <p:spPr>
            <a:xfrm rot="0">
              <a:off x="3511699" y="1519581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grpSp>
        <p:nvGrpSpPr>
          <p:cNvPr name="Group 18" id="18"/>
          <p:cNvGrpSpPr/>
          <p:nvPr/>
        </p:nvGrpSpPr>
        <p:grpSpPr>
          <a:xfrm rot="0">
            <a:off x="3530749" y="1538700"/>
            <a:ext cx="2400300" cy="4519200"/>
            <a:chOff x="3530749" y="1538700"/>
            <a:chExt cx="2400300" cy="4519200"/>
          </a:xfrm>
        </p:grpSpPr>
        <p:sp>
          <p:nvSpPr>
            <p:cNvPr name="AutoShape 19" id="19"/>
            <p:cNvSpPr/>
            <p:nvPr/>
          </p:nvSpPr>
          <p:spPr>
            <a:xfrm rot="0">
              <a:off x="3530749" y="2738850"/>
              <a:ext cx="2400300" cy="331905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20" id="20"/>
            <p:cNvSpPr/>
            <p:nvPr/>
          </p:nvSpPr>
          <p:spPr>
            <a:xfrm rot="0">
              <a:off x="3530749" y="1538700"/>
              <a:ext cx="2400300" cy="24003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4">
            <a:alphaModFix amt="100000"/>
          </a:blip>
          <a:srcRect l="16626" r="16626"/>
          <a:stretch>
            <a:fillRect/>
          </a:stretch>
        </p:blipFill>
        <p:spPr>
          <a:xfrm rot="0" flipH="false">
            <a:off x="3921274" y="1872498"/>
            <a:ext cx="1619250" cy="1619250"/>
          </a:xfrm>
          <a:prstGeom prst="ellipse">
            <a:avLst/>
          </a:prstGeom>
          <a:ln w="57150">
            <a:solidFill>
              <a:srgbClr val="FFFFFF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sp>
        <p:nvSpPr>
          <p:cNvPr name="AutoShape 22" id="22"/>
          <p:cNvSpPr/>
          <p:nvPr/>
        </p:nvSpPr>
        <p:spPr>
          <a:xfrm rot="0">
            <a:off x="3530749" y="3664557"/>
            <a:ext cx="2381250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巨大体积与质量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eyJfdGVtcGxhdGVEYXRhIjp7ImNvbnRlbnRUeXBlIjoiJGl0ZW0yX3RpdGxlIiwibGluZUNvdW50IjoiMSIsIndvcmRDb3VudCI6IjkifSwidGFnIjoiJGl0ZW0yX3RpdGxlIn0=</bd:templateData>
          </p:ext>
        </p:extLst>
      </p:sp>
      <p:sp>
        <p:nvSpPr>
          <p:cNvPr name="TextBox 23" id="23"/>
          <p:cNvSpPr txBox="true"/>
          <p:nvPr/>
        </p:nvSpPr>
        <p:spPr>
          <a:xfrm rot="0">
            <a:off x="3516391" y="4158236"/>
            <a:ext cx="2352814" cy="1347864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心宿二的直径约为太阳的680-880倍，质量达15-18个太阳质量，若将其置于太阳系中心，其边缘将吞没火星轨道。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eyJfdGVtcGxhdGVEYXRhIjp7ImNvbnRlbnRUeXBlIjoiJGl0ZW0yX2MiLCJsaW5lQ291bnQiOiI1Iiwid29yZENvdW50IjoiMTMifSwidGFnIjoiJGl0ZW0yX2MifQ==</bd:templateData>
          </p:ext>
        </p:extLst>
      </p:sp>
      <p:grpSp>
        <p:nvGrpSpPr>
          <p:cNvPr name="Group 24" id="24"/>
          <p:cNvGrpSpPr/>
          <p:nvPr/>
        </p:nvGrpSpPr>
        <p:grpSpPr>
          <a:xfrm rot="0">
            <a:off x="6276080" y="1519581"/>
            <a:ext cx="2438400" cy="4538319"/>
            <a:chOff x="6276080" y="1519581"/>
            <a:chExt cx="2438400" cy="4538319"/>
          </a:xfrm>
        </p:grpSpPr>
        <p:sp>
          <p:nvSpPr>
            <p:cNvPr name="AutoShape 25" id="25"/>
            <p:cNvSpPr/>
            <p:nvPr/>
          </p:nvSpPr>
          <p:spPr>
            <a:xfrm rot="0">
              <a:off x="6276080" y="2748306"/>
              <a:ext cx="2438400" cy="3309594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26" id="26"/>
            <p:cNvSpPr/>
            <p:nvPr/>
          </p:nvSpPr>
          <p:spPr>
            <a:xfrm rot="0">
              <a:off x="6276080" y="1519581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grpSp>
        <p:nvGrpSpPr>
          <p:cNvPr name="Group 27" id="27"/>
          <p:cNvGrpSpPr/>
          <p:nvPr/>
        </p:nvGrpSpPr>
        <p:grpSpPr>
          <a:xfrm rot="0">
            <a:off x="6295130" y="1538700"/>
            <a:ext cx="2400300" cy="4519200"/>
            <a:chOff x="6295130" y="1538700"/>
            <a:chExt cx="2400300" cy="4519200"/>
          </a:xfrm>
        </p:grpSpPr>
        <p:sp>
          <p:nvSpPr>
            <p:cNvPr name="AutoShape 28" id="28"/>
            <p:cNvSpPr/>
            <p:nvPr/>
          </p:nvSpPr>
          <p:spPr>
            <a:xfrm rot="0">
              <a:off x="6295130" y="2738850"/>
              <a:ext cx="2400300" cy="331905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29" id="29"/>
            <p:cNvSpPr/>
            <p:nvPr/>
          </p:nvSpPr>
          <p:spPr>
            <a:xfrm rot="0">
              <a:off x="6295130" y="1538700"/>
              <a:ext cx="2400300" cy="24003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 rot="0" flipH="false">
            <a:off x="6685655" y="1872498"/>
            <a:ext cx="1619250" cy="1619250"/>
          </a:xfrm>
          <a:prstGeom prst="ellipse">
            <a:avLst/>
          </a:prstGeom>
          <a:ln w="57150">
            <a:solidFill>
              <a:srgbClr val="FFFFFF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eyJfdGVtcGxhdGVEYXRhIjp7ImNvbnRlbnRUeXBlIjoiJGltZzIifSwidGFnIjoiJGltZzIifQ==</bd:templateData>
          </p:ext>
        </p:extLst>
      </p:pic>
      <p:sp>
        <p:nvSpPr>
          <p:cNvPr name="AutoShape 31" id="31"/>
          <p:cNvSpPr/>
          <p:nvPr/>
        </p:nvSpPr>
        <p:spPr>
          <a:xfrm rot="0">
            <a:off x="6295130" y="3664557"/>
            <a:ext cx="2381250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双星系统结构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eyJfdGVtcGxhdGVEYXRhIjp7ImNvbnRlbnRUeXBlIjoiJGl0ZW0zX3RpdGxlIiwibGluZUNvdW50IjoiMSIsIndvcmRDb3VudCI6IjkifSwidGFnIjoiJGl0ZW0zX3RpdGxlIn0=</bd:templateData>
          </p:ext>
        </p:extLst>
      </p:sp>
      <p:sp>
        <p:nvSpPr>
          <p:cNvPr name="TextBox 32" id="32"/>
          <p:cNvSpPr txBox="true"/>
          <p:nvPr/>
        </p:nvSpPr>
        <p:spPr>
          <a:xfrm rot="0">
            <a:off x="6280772" y="4158236"/>
            <a:ext cx="2352814" cy="1347864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心宿二与一颗蓝白色主序星（心宿二B）组成目视双星系统，两者相距约550天文单位，轨道周期长达2500年。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eyJfdGVtcGxhdGVEYXRhIjp7ImNvbnRlbnRUeXBlIjoiJGl0ZW0zX2MiLCJsaW5lQ291bnQiOiI1Iiwid29yZENvdW50IjoiMTMifSwidGFnIjoiJGl0ZW0zX2MifQ==</bd:templateData>
          </p:ext>
        </p:extLst>
      </p:sp>
      <p:grpSp>
        <p:nvGrpSpPr>
          <p:cNvPr name="Group 33" id="33"/>
          <p:cNvGrpSpPr/>
          <p:nvPr/>
        </p:nvGrpSpPr>
        <p:grpSpPr>
          <a:xfrm rot="0">
            <a:off x="9022814" y="2038350"/>
            <a:ext cx="2438400" cy="4019550"/>
            <a:chOff x="9022814" y="2038350"/>
            <a:chExt cx="2438400" cy="4019550"/>
          </a:xfrm>
        </p:grpSpPr>
        <p:sp>
          <p:nvSpPr>
            <p:cNvPr name="AutoShape 34" id="34"/>
            <p:cNvSpPr/>
            <p:nvPr/>
          </p:nvSpPr>
          <p:spPr>
            <a:xfrm rot="0">
              <a:off x="9022814" y="3267075"/>
              <a:ext cx="2438400" cy="2790825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35" id="35"/>
            <p:cNvSpPr/>
            <p:nvPr/>
          </p:nvSpPr>
          <p:spPr>
            <a:xfrm rot="0">
              <a:off x="9022814" y="2038350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</p:grpSp>
      <p:grpSp>
        <p:nvGrpSpPr>
          <p:cNvPr name="Group 36" id="36"/>
          <p:cNvGrpSpPr/>
          <p:nvPr/>
        </p:nvGrpSpPr>
        <p:grpSpPr>
          <a:xfrm rot="0">
            <a:off x="9041864" y="2057470"/>
            <a:ext cx="2400300" cy="3933686"/>
            <a:chOff x="9041864" y="2057470"/>
            <a:chExt cx="2400300" cy="3933686"/>
          </a:xfrm>
        </p:grpSpPr>
        <p:sp>
          <p:nvSpPr>
            <p:cNvPr name="AutoShape 37" id="37"/>
            <p:cNvSpPr/>
            <p:nvPr/>
          </p:nvSpPr>
          <p:spPr>
            <a:xfrm rot="0">
              <a:off x="9041864" y="3257620"/>
              <a:ext cx="2400300" cy="2733536"/>
            </a:xfrm>
            <a:prstGeom prst="rect">
              <a:avLst/>
            </a:prstGeom>
            <a:solidFill>
              <a:schemeClr val="lt1">
                <a:alpha val="100000"/>
              </a:schemeClr>
            </a:solidFill>
            <a:ln/>
          </p:spPr>
          <p:txBody>
            <a:bodyPr anchor="ctr" rtlCol="false" anchorCtr="false" vert="horz" wrap="square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r>
                <a:rPr lang="en-US" sz="90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/>
              </a:r>
              <a:endParaRPr lang="en-US" sz="1100"/>
            </a:p>
          </p:txBody>
        </p:sp>
        <p:sp>
          <p:nvSpPr>
            <p:cNvPr name="AutoShape 38" id="38"/>
            <p:cNvSpPr/>
            <p:nvPr/>
          </p:nvSpPr>
          <p:spPr>
            <a:xfrm rot="0">
              <a:off x="9041864" y="2057470"/>
              <a:ext cx="2400300" cy="2400300"/>
            </a:xfrm>
            <a:prstGeom prst="ellipse">
              <a:avLst/>
            </a:prstGeom>
            <a:solidFill>
              <a:schemeClr val="lt1">
                <a:alpha val="100000"/>
              </a:schemeClr>
            </a:solidFill>
            <a:ln/>
          </p:spPr>
        </p:sp>
      </p:grpSp>
      <p:pic>
        <p:nvPicPr>
          <p:cNvPr name="Picture 39" id="39"/>
          <p:cNvPicPr>
            <a:picLocks noChangeAspect="true"/>
          </p:cNvPicPr>
          <p:nvPr/>
        </p:nvPicPr>
        <p:blipFill>
          <a:blip r:embed="rId6">
            <a:alphaModFix amt="100000"/>
          </a:blip>
          <a:srcRect l="16675" r="16675"/>
          <a:stretch>
            <a:fillRect/>
          </a:stretch>
        </p:blipFill>
        <p:spPr>
          <a:xfrm rot="0" flipH="false">
            <a:off x="9432389" y="2296017"/>
            <a:ext cx="1619250" cy="1619250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  <p:extLst>
          <p:ext uri="http://schemas.baidu.com/office/drawing/2023/templateData">
            <bd:templateData xmlns:bd="http://schemas.baidu.com/office/drawing/2023/templateData">eyJfdGVtcGxhdGVEYXRhIjp7ImNvbnRlbnRUeXBlIjoiJGltZzMifSwidGFnIjoiJGltZzMifQ==</bd:templateData>
          </p:ext>
        </p:extLst>
      </p:pic>
      <p:sp>
        <p:nvSpPr>
          <p:cNvPr name="AutoShape 40" id="40"/>
          <p:cNvSpPr/>
          <p:nvPr/>
        </p:nvSpPr>
        <p:spPr>
          <a:xfrm rot="0">
            <a:off x="9051389" y="4021401"/>
            <a:ext cx="2381250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6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独特空间位置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eyJfdGVtcGxhdGVEYXRhIjp7ImNvbnRlbnRUeXBlIjoiJGl0ZW00X3RpdGxlIiwibGluZUNvdW50IjoiMSIsIndvcmRDb3VudCI6IjkifSwidGFnIjoiJGl0ZW00X3RpdGxlIn0=</bd:templateData>
          </p:ext>
        </p:extLst>
      </p:sp>
      <p:sp>
        <p:nvSpPr>
          <p:cNvPr name="TextBox 41" id="41"/>
          <p:cNvSpPr txBox="true"/>
          <p:nvPr/>
        </p:nvSpPr>
        <p:spPr>
          <a:xfrm rot="0">
            <a:off x="9032339" y="4515081"/>
            <a:ext cx="2352814" cy="1347864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作为天蝎座-半人马座星协成员，心宿二距地球约550光年，是天球上离其他一等星最远的"孤独亮星"，其赤纬-26°使其在北半球中纬度地区呈现低空观测特征。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eyJfdGVtcGxhdGVEYXRhIjp7ImNvbnRlbnRUeXBlIjoiJGl0ZW00X2MiLCJsaW5lQ291bnQiOiI1Iiwid29yZENvdW50IjoiMTMifSwidGFnIjoiJGl0ZW00X2MifQ==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/g+Wuv+S6jOeahOaBkuaYn+eJueW+geS4juS9jee9rlxuIyMjIOe6oui2heW3qOaYn+WxnuaAp1xu5b+D5a6/5LqM5piv5LiA6aKX5YWJ6LCx57G75Z6L5Li6TTEuNUlhYi1JYueahOe6oui2heW3qOaYn++8jOihqOmdoua4qeW6puS7hTM2NjBL77yM5piv5YWo5aSp5pyA57qi55qE5Lqu5pif5LmL5LiA77yM5YW26L6Q5bCE6IO96YeP5Li76KaB6ZuG5Lit5Zyo57qi5aSW5rOi5q6144CCXG4jIyMg5beo5aSn5L2T56ev5LiO6LSo6YePXG7lv4Plrr/kuoznmoTnm7TlvoTnuqbkuLrlpKrpmLPnmoQ2ODAtODgw5YCN77yM6LSo6YeP6L6+MTUtMTjkuKrlpKrpmLPotKjph4/vvIzoi6XlsIblhbbnva7kuo7lpKrpmLPns7vkuK3lv4PvvIzlhbbovrnnvJjlsIblkJ7msqHngavmmJ/ovajpgZPjgIJcbiMjIyDlj4zmmJ/ns7vnu5/nu5PmnoRcbuW/g+Wuv+S6jOS4juS4gOmil+iTneeZveiJsuS4u+W6j+aYn++8iOW/g+Wuv+S6jELvvInnu4TmiJDnm67op4blj4zmmJ/ns7vnu5/vvIzkuKTogIXnm7jot53nuqY1NTDlpKnmlofljZXkvY3vvIzovajpgZPlkajmnJ/plb/ovr4yNTAw5bm044CCXG4jIyMg54us54m556m66Ze05L2N572uXG7kvZzkuLrlpKnonY7luqct5Y2K5Lq66ams5bqn5pif5Y2P5oiQ5ZGY77yM5b+D5a6/5LqM6Led5Zyw55CD57qmNTUw5YWJ5bm077yM5piv5aSp55CD5LiK56a75YW25LuW5LiA562J5pif5pyA6L+c55qEXCLlraTni6zkuq7mmJ9cIu+8jOWFtui1pOe6rC0yNsKw5L2/5YW25Zyo5YyX5Y2K55CD5Lit57qs5bqm5Zyw5Yy65ZGI546w5L2O56m66KeC5rWL54m55b6B44CCIiwidHBsaWQiOiI0NyIsInRwbE5hbWUiOiJsaXN0NF8yMDI1MDcwMzEwIiwiZWRpdGVkIjoiZmFsc2UifQ==</bd:templateData>
    </p:ext>
  </p:extLst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火历的制定原理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100000"/>
          </a:blip>
          <a:srcRect l="27855" r="27855"/>
          <a:stretch>
            <a:fillRect/>
          </a:stretch>
        </p:blipFill>
        <p:spPr>
          <a:xfrm rot="0" flipH="false">
            <a:off x="752047" y="1412707"/>
            <a:ext cx="3005958" cy="4496357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100000"/>
          </a:blip>
          <a:srcRect t="24207" b="24207"/>
          <a:stretch>
            <a:fillRect/>
          </a:stretch>
        </p:blipFill>
        <p:spPr>
          <a:xfrm rot="0" flipH="false">
            <a:off x="7833544" y="3730249"/>
            <a:ext cx="3737850" cy="2127687"/>
          </a:xfrm>
          <a:prstGeom prst="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sp>
        <p:nvSpPr>
          <p:cNvPr name="AutoShape 5" id="5"/>
          <p:cNvSpPr/>
          <p:nvPr/>
        </p:nvSpPr>
        <p:spPr>
          <a:xfrm rot="0">
            <a:off x="7849473" y="141375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3952581" y="373024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7" id="7"/>
          <p:cNvSpPr/>
          <p:nvPr/>
        </p:nvSpPr>
        <p:spPr>
          <a:xfrm rot="0">
            <a:off x="3952581" y="1412707"/>
            <a:ext cx="3725999" cy="2129142"/>
          </a:xfrm>
          <a:prstGeom prst="rect">
            <a:avLst/>
          </a:prstGeom>
          <a:solidFill>
            <a:schemeClr val="accent1">
              <a:alpha val="1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3952581" y="1412707"/>
            <a:ext cx="3725999" cy="53229"/>
          </a:xfrm>
          <a:prstGeom prst="rect">
            <a:avLst/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9" id="9"/>
          <p:cNvSpPr/>
          <p:nvPr/>
        </p:nvSpPr>
        <p:spPr>
          <a:xfrm rot="0">
            <a:off x="4099978" y="1672358"/>
            <a:ext cx="3431205" cy="481351"/>
          </a:xfrm>
          <a:prstGeom prst="rect">
            <a:avLst/>
          </a:prstGeom>
          <a:noFill/>
          <a:ln/>
        </p:spPr>
        <p:txBody>
          <a:bodyPr anchor="t" rtlCol="false" tIns="45720" lIns="95250" bIns="45720" rIns="91440" anchorCtr="true" vert="horz" wrap="square">
            <a:noAutofit/>
          </a:bodyPr>
          <a:lstStyle/>
          <a:p>
            <a:pPr algn="l"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农时标志星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eyJfdGVtcGxhdGVEYXRhIjp7ImNvbnRlbnRUeXBlIjoiJGl0ZW0xX3RpdGxlIiwibGluZUNvdW50IjoiMSIsIndvcmRDb3VudCI6IjkifSwidGFnIjoiJGl0ZW0xX3RpdGxlIn0=</bd:templateData>
          </p:ext>
        </p:extLst>
      </p:sp>
      <p:sp>
        <p:nvSpPr>
          <p:cNvPr name="TextBox 10" id="10"/>
          <p:cNvSpPr txBox="true"/>
          <p:nvPr/>
        </p:nvSpPr>
        <p:spPr>
          <a:xfrm rot="0">
            <a:off x="4099978" y="2110737"/>
            <a:ext cx="3431205" cy="1270638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心宿二（大火星）的"昏见"（春分前东方升起）与"昏状"（季秋西方落下）周期与农作物生长周期完美吻合，成为原始农业社会最重要的授时标志。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eyJfdGVtcGxhdGVEYXRhIjp7ImNvbnRlbnRUeXBlIjoiJGl0ZW0xX2MiLCJsaW5lQ291bnQiOiI0Iiwid29yZENvdW50IjoiMTgifSwidGFnIjoiJGl0ZW0xX2MifQ==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4099978" y="4036516"/>
            <a:ext cx="3431205" cy="481351"/>
          </a:xfrm>
          <a:prstGeom prst="rect">
            <a:avLst/>
          </a:prstGeom>
          <a:noFill/>
          <a:ln/>
        </p:spPr>
        <p:txBody>
          <a:bodyPr anchor="t" rtlCol="false" tIns="45720" lIns="95250" bIns="45720" rIns="91440" anchorCtr="true" vert="horz" wrap="square">
            <a:noAutofit/>
          </a:bodyPr>
          <a:lstStyle/>
          <a:p>
            <a:pPr algn="l"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物候历法结合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eyJfdGVtcGxhdGVEYXRhIjp7ImNvbnRlbnRUeXBlIjoiJGl0ZW0zX3RpdGxlIiwibGluZUNvdW50IjoiMSIsIndvcmRDb3VudCI6IjkifSwidGFnIjoiJGl0ZW0zX3RpdGxlIn0=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4099978" y="4470242"/>
            <a:ext cx="3431205" cy="1276624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火历将星象观测（大火星位置）与物候现象（禾谷成熟）相结合，"年"字甲骨文象形"人负禾"，直接反映丰收季作为年度节点的历法思想。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eyJfdGVtcGxhdGVEYXRhIjp7ImNvbnRlbnRUeXBlIjoiJGl0ZW0zX2MiLCJsaW5lQ291bnQiOiI0Iiwid29yZENvdW50IjoiMTgifSwidGFnIjoiJGl0ZW0zX2MifQ==</bd:templateData>
          </p:ext>
        </p:extLst>
      </p:sp>
      <p:sp>
        <p:nvSpPr>
          <p:cNvPr name="AutoShape 13" id="13"/>
          <p:cNvSpPr/>
          <p:nvPr/>
        </p:nvSpPr>
        <p:spPr>
          <a:xfrm rot="0">
            <a:off x="7996869" y="1672358"/>
            <a:ext cx="3431205" cy="481351"/>
          </a:xfrm>
          <a:prstGeom prst="rect">
            <a:avLst/>
          </a:prstGeom>
          <a:noFill/>
          <a:ln/>
        </p:spPr>
        <p:txBody>
          <a:bodyPr anchor="t" rtlCol="false" tIns="45720" lIns="95250" bIns="45720" rIns="91440" anchorCtr="true" vert="horz" wrap="square">
            <a:noAutofit/>
          </a:bodyPr>
          <a:lstStyle/>
          <a:p>
            <a:pPr algn="l"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三辰授时体系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eyJfdGVtcGxhdGVEYXRhIjp7ImNvbnRlbnRUeXBlIjoiJGl0ZW0yX3RpdGxlIiwibGluZUNvdW50IjoiMSIsIndvcmRDb3VudCI6IjkifSwidGFnIjoiJGl0ZW0yX3RpdGxlIn0=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7996869" y="2110737"/>
            <a:ext cx="3431205" cy="1270638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在帝喾时代，心宿二与日月并称"三辰"，其观测数据构成火历核心，通过"出火"（烧荒祭祀）和"内火"（收藏火种）仪式划分年度周期。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eyJfdGVtcGxhdGVEYXRhIjp7ImNvbnRlbnRUeXBlIjoiJGl0ZW0yX2MiLCJsaW5lQ291bnQiOiI0Iiwid29yZENvdW50IjoiMTgifSwidGFnIjoiJGl0ZW0yX2MifQ==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eBq+WOhueahOWItuWumuWOn+eQhlxuIyMjIOWGnOaXtuagh+W/l+aYn1xu5b+D5a6/5LqM77yI5aSn54Gr5pif77yJ55qEXCLmmI/op4FcIu+8iOaYpeWIhuWJjeS4nOaWueWNh+i1t++8ieS4jlwi5piP54q2XCLvvIjlraPnp4vopb/mlrnokL3kuIvvvInlkajmnJ/kuI7lhpzkvZzniannlJ/plb/lkajmnJ/lroznvo7lkLvlkIjvvIzmiJDkuLrljp/lp4vlhpzkuJrnpL7kvJrmnIDph43opoHnmoTmjojml7bmoIflv5fjgIJcbiMjIyDkuInovrDmjojml7bkvZPns7tcbuWcqOW4neWWvuaXtuS7o++8jOW/g+Wuv+S6jOS4juaXpeaciOW5tuensFwi5LiJ6L6wXCLvvIzlhbbop4LmtYvmlbDmja7mnoTmiJDngavljobmoLjlv4PvvIzpgJrov4dcIuWHuueBq1wi77yI54On6I2S56Wt56WA77yJ5ZKMXCLlhoXngatcIu+8iOaUtuiXj+eBq+enje+8ieS7quW8j+WIkuWIhuW5tOW6puWRqOacn+OAglxuIyMjIOeJqeWAmeWOhuazlee7k+WQiFxu54Gr5Y6G5bCG5pif6LGh6KeC5rWL77yI5aSn54Gr5pif5L2N572u77yJ5LiO54mp5YCZ546w6LGh77yI56a+6LC35oiQ54af77yJ55u457uT5ZCI77yMXCLlubRcIuWtl+eUsumqqOaWh+ixoeW9olwi5Lq66LSf56a+XCLvvIznm7TmjqXlj43mmKDkuLDmlLblraPkvZzkuLrlubTluqboioLngrnnmoTljobms5XmgJ3mg7PjgIIiLCJ0cGxpZCI6IjQ3IiwidHBsTmFtZSI6Imxpc3QzXzIwMjUwNzAxMDIiLCJlZGl0ZWQiOiJmYWxzZSJ9</bd:templateData>
    </p:ext>
  </p:extLst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观测技术与工具发展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sp>
        <p:nvSpPr>
          <p:cNvPr name="Freeform 3" id="3"/>
          <p:cNvSpPr/>
          <p:nvPr/>
        </p:nvSpPr>
        <p:spPr>
          <a:xfrm rot="0">
            <a:off x="618313" y="3277022"/>
            <a:ext cx="10954472" cy="806672"/>
          </a:xfrm>
          <a:custGeom>
            <a:avLst/>
            <a:gdLst/>
            <a:ahLst/>
            <a:cxnLst/>
            <a:rect r="r" b="b" t="t" l="l"/>
            <a:pathLst>
              <a:path h="806677" w="10302080">
                <a:moveTo>
                  <a:pt x="0" y="232726"/>
                </a:moveTo>
                <a:lnTo>
                  <a:pt x="9651270" y="232726"/>
                </a:lnTo>
                <a:lnTo>
                  <a:pt x="9651270" y="0"/>
                </a:lnTo>
                <a:lnTo>
                  <a:pt x="10302081" y="403339"/>
                </a:lnTo>
                <a:lnTo>
                  <a:pt x="9651270" y="806677"/>
                </a:lnTo>
                <a:lnTo>
                  <a:pt x="9651270" y="573951"/>
                </a:lnTo>
                <a:lnTo>
                  <a:pt x="0" y="573951"/>
                </a:lnTo>
              </a:path>
            </a:pathLst>
          </a:custGeom>
          <a:solidFill>
            <a:schemeClr val="accent2">
              <a:alpha val="1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4" id="4"/>
          <p:cNvSpPr/>
          <p:nvPr/>
        </p:nvSpPr>
        <p:spPr>
          <a:xfrm rot="0">
            <a:off x="9324347" y="3232827"/>
            <a:ext cx="901256" cy="901256"/>
          </a:xfrm>
          <a:prstGeom prst="ellipse">
            <a:avLst/>
          </a:prstGeom>
          <a:solidFill>
            <a:schemeClr val="accent6">
              <a:alpha val="100000"/>
            </a:schemeClr>
          </a:solidFill>
          <a:ln/>
        </p:spPr>
        <p:txBody>
          <a:bodyPr anchor="ctr" rtlCol="false" tIns="45720" lIns="91440" bIns="45720" rIns="91440" anchorCtr="false" vert="horz" wrap="none">
            <a:normAutofit/>
          </a:bodyPr>
          <a:lstStyle/>
          <a:p>
            <a:pPr algn="ctr">
              <a:defRPr/>
            </a:pPr>
            <a:r>
              <a:rPr lang="en-US" b="true" sz="2100">
                <a:solidFill>
                  <a:schemeClr val="lt1">
                    <a:alpha val="100000"/>
                  </a:schemeClr>
                </a:solidFill>
                <a:latin typeface="Arial"/>
                <a:ea typeface="Arial"/>
                <a:cs typeface="Arial"/>
              </a:rPr>
              <a:t>4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5" id="5"/>
          <p:cNvSpPr txBox="true"/>
          <p:nvPr/>
        </p:nvSpPr>
        <p:spPr>
          <a:xfrm rot="0">
            <a:off x="8373113" y="1487010"/>
            <a:ext cx="2777109" cy="447961"/>
          </a:xfrm>
          <a:prstGeom prst="rect">
            <a:avLst/>
          </a:prstGeom>
          <a:noFill/>
          <a:ln/>
        </p:spPr>
        <p:txBody>
          <a:bodyPr anchor="b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b="true" sz="1800">
                <a:solidFill>
                  <a:schemeClr val="accent6">
                    <a:alpha val="100000"/>
                  </a:schemeClr>
                </a:solidFill>
                <a:latin typeface="微软雅黑"/>
                <a:ea typeface="微软雅黑"/>
                <a:cs typeface="微软雅黑"/>
              </a:rPr>
              <a:t>历法测算精进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eyJfdGVtcGxhdGVEYXRhIjp7ImNvbnRlbnRUeXBlIjoiJGl0ZW00X3RpdGxlIiwibGluZUNvdW50IjoiMSIsIndvcmRDb3VudCI6IjEwIn0sInRhZyI6IiRpdGVtNF90aXRsZSJ9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6893147" y="3232827"/>
            <a:ext cx="901256" cy="901256"/>
          </a:xfrm>
          <a:prstGeom prst="ellipse">
            <a:avLst/>
          </a:prstGeom>
          <a:solidFill>
            <a:schemeClr val="accent5">
              <a:alpha val="100000"/>
            </a:schemeClr>
          </a:solidFill>
          <a:ln/>
        </p:spPr>
        <p:txBody>
          <a:bodyPr anchor="ctr" rtlCol="false" tIns="45720" lIns="91440" bIns="45720" rIns="91440" anchorCtr="false" vert="horz" wrap="none">
            <a:normAutofit/>
          </a:bodyPr>
          <a:lstStyle/>
          <a:p>
            <a:pPr algn="ctr">
              <a:defRPr/>
            </a:pPr>
            <a:r>
              <a:rPr lang="en-US" b="true" sz="2100">
                <a:solidFill>
                  <a:schemeClr val="lt1">
                    <a:alpha val="100000"/>
                  </a:schemeClr>
                </a:solidFill>
                <a:latin typeface="Arial"/>
                <a:ea typeface="Arial"/>
                <a:cs typeface="Arial"/>
              </a:rPr>
              <a:t>3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5955220" y="4271960"/>
            <a:ext cx="2777109" cy="447961"/>
          </a:xfrm>
          <a:prstGeom prst="rect">
            <a:avLst/>
          </a:prstGeom>
          <a:noFill/>
          <a:ln/>
        </p:spPr>
        <p:txBody>
          <a:bodyPr anchor="b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b="true" sz="1800">
                <a:solidFill>
                  <a:schemeClr val="accent5">
                    <a:alpha val="100000"/>
                  </a:schemeClr>
                </a:solidFill>
                <a:latin typeface="微软雅黑"/>
                <a:ea typeface="微软雅黑"/>
                <a:cs typeface="微软雅黑"/>
              </a:rPr>
              <a:t>多波段观测演进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eyJfdGVtcGxhdGVEYXRhIjp7ImNvbnRlbnRUeXBlIjoiJGl0ZW0zX3RpdGxlIiwibGluZUNvdW50IjoiMSIsIndvcmRDb3VudCI6IjEwIn0sInRhZyI6IiRpdGVtM190aXRsZSJ9</bd:templateData>
          </p:ext>
        </p:extLst>
      </p:sp>
      <p:sp>
        <p:nvSpPr>
          <p:cNvPr name="AutoShape 8" id="8"/>
          <p:cNvSpPr/>
          <p:nvPr/>
        </p:nvSpPr>
        <p:spPr>
          <a:xfrm rot="0">
            <a:off x="4433372" y="3232827"/>
            <a:ext cx="901256" cy="901256"/>
          </a:xfrm>
          <a:prstGeom prst="ellipse">
            <a:avLst/>
          </a:prstGeom>
          <a:solidFill>
            <a:schemeClr val="accent4">
              <a:alpha val="100000"/>
            </a:schemeClr>
          </a:solidFill>
          <a:ln/>
        </p:spPr>
        <p:txBody>
          <a:bodyPr anchor="ctr" rtlCol="false" tIns="45720" lIns="91440" bIns="45720" rIns="91440" anchorCtr="false" vert="horz" wrap="none">
            <a:normAutofit/>
          </a:bodyPr>
          <a:lstStyle/>
          <a:p>
            <a:pPr algn="ctr">
              <a:defRPr/>
            </a:pPr>
            <a:r>
              <a:rPr lang="en-US" b="true" sz="2100">
                <a:solidFill>
                  <a:schemeClr val="lt1">
                    <a:alpha val="100000"/>
                  </a:schemeClr>
                </a:solidFill>
                <a:latin typeface="Arial"/>
                <a:ea typeface="Arial"/>
                <a:cs typeface="Arial"/>
              </a:rPr>
              <a:t>2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3482138" y="1487010"/>
            <a:ext cx="2777109" cy="447961"/>
          </a:xfrm>
          <a:prstGeom prst="rect">
            <a:avLst/>
          </a:prstGeom>
          <a:noFill/>
          <a:ln/>
        </p:spPr>
        <p:txBody>
          <a:bodyPr anchor="b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b="true" sz="1800">
                <a:solidFill>
                  <a:schemeClr val="accent4">
                    <a:alpha val="100000"/>
                  </a:schemeClr>
                </a:solidFill>
                <a:latin typeface="微软雅黑"/>
                <a:ea typeface="微软雅黑"/>
                <a:cs typeface="微软雅黑"/>
              </a:rPr>
              <a:t>仪器测量突破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eyJfdGVtcGxhdGVEYXRhIjp7ImNvbnRlbnRUeXBlIjoiJGl0ZW0yX3RpdGxlIiwibGluZUNvdW50IjoiMSIsIndvcmRDb3VudCI6IjEwIn0sInRhZyI6IiRpdGVtMl90aXRsZSJ9</bd:templateData>
          </p:ext>
        </p:extLst>
      </p:sp>
      <p:sp>
        <p:nvSpPr>
          <p:cNvPr name="AutoShape 10" id="10"/>
          <p:cNvSpPr/>
          <p:nvPr/>
        </p:nvSpPr>
        <p:spPr>
          <a:xfrm rot="0">
            <a:off x="1953634" y="3232827"/>
            <a:ext cx="901256" cy="901256"/>
          </a:xfrm>
          <a:prstGeom prst="ellipse">
            <a:avLst/>
          </a:prstGeom>
          <a:solidFill>
            <a:schemeClr val="accent3">
              <a:alpha val="100000"/>
            </a:schemeClr>
          </a:solidFill>
          <a:ln/>
        </p:spPr>
        <p:txBody>
          <a:bodyPr anchor="ctr" rtlCol="false" tIns="45720" lIns="91440" bIns="45720" rIns="91440" anchorCtr="false" vert="horz" wrap="none">
            <a:normAutofit/>
          </a:bodyPr>
          <a:lstStyle/>
          <a:p>
            <a:pPr algn="ctr">
              <a:defRPr/>
            </a:pPr>
            <a:r>
              <a:rPr lang="en-US" b="true" sz="2100">
                <a:solidFill>
                  <a:schemeClr val="lt1">
                    <a:alpha val="100000"/>
                  </a:schemeClr>
                </a:solidFill>
                <a:latin typeface="Arial"/>
                <a:ea typeface="Arial"/>
                <a:cs typeface="Arial"/>
              </a:rPr>
              <a:t>1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eyJfdGVtcGxhdGVEYXRhIjp7ImxpbmVDb3VudCI6IjIiLCJ3b3JkQ291bnQiOiIyIn0sInRhZyI6Im5vRWRpdCJ9</bd:templateData>
          </p:ext>
        </p:extLst>
      </p:sp>
      <p:sp>
        <p:nvSpPr>
          <p:cNvPr name="TextBox 11" id="11"/>
          <p:cNvSpPr txBox="true"/>
          <p:nvPr/>
        </p:nvSpPr>
        <p:spPr>
          <a:xfrm rot="0">
            <a:off x="1015707" y="4271960"/>
            <a:ext cx="2777109" cy="447961"/>
          </a:xfrm>
          <a:prstGeom prst="rect">
            <a:avLst/>
          </a:prstGeom>
          <a:noFill/>
          <a:ln/>
        </p:spPr>
        <p:txBody>
          <a:bodyPr anchor="b" rtlCol="false" lIns="91440" rIns="91440" tIns="45720" bIns="45720" anchorCtr="false" vert="horz" wrap="square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b="true" sz="1800">
                <a:solidFill>
                  <a:schemeClr val="accent3">
                    <a:alpha val="100000"/>
                  </a:schemeClr>
                </a:solidFill>
                <a:latin typeface="微软雅黑"/>
                <a:ea typeface="微软雅黑"/>
                <a:cs typeface="微软雅黑"/>
              </a:rPr>
              <a:t>目视观测传统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eyJfdGVtcGxhdGVEYXRhIjp7ImNvbnRlbnRUeXBlIjoiJGl0ZW0xX3RpdGxlIiwibGluZUNvdW50IjoiMSIsIndvcmRDb3VudCI6IjEwIn0sInRhZyI6IiRpdGVtMV90aXRsZSJ9</bd:templateData>
          </p:ext>
        </p:extLst>
      </p:sp>
      <p:sp>
        <p:nvSpPr>
          <p:cNvPr name="TextBox 12" id="12"/>
          <p:cNvSpPr txBox="true"/>
          <p:nvPr/>
        </p:nvSpPr>
        <p:spPr>
          <a:xfrm rot="0">
            <a:off x="8296000" y="1934971"/>
            <a:ext cx="2931336" cy="1054894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商周时期已建立系统的昏旦中星观测法，《诗经·豳风》"七月流火"记载证明当时对心宿二周年视运动的掌握精度已达±5日水平。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eyJfdGVtcGxhdGVEYXRhIjp7ImNvbnRlbnRUeXBlIjoiJGl0ZW00X2MiLCJsaW5lQ291bnQiOiI0Iiwid29yZENvdW50IjoiMTcifSwidGFnIjoiJGl0ZW00X2MifQ==</bd:templateData>
          </p:ext>
        </p:extLst>
      </p:sp>
      <p:sp>
        <p:nvSpPr>
          <p:cNvPr name="TextBox 13" id="13"/>
          <p:cNvSpPr txBox="true"/>
          <p:nvPr/>
        </p:nvSpPr>
        <p:spPr>
          <a:xfrm rot="0">
            <a:off x="3405025" y="1934971"/>
            <a:ext cx="2931336" cy="1054894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17世纪后望远镜观测确认心宿二双星结构，现代干涉仪技术（如VLT）首次构建其表面图像，测得直径883±203倍太阳半径的精确数据。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eyJfdGVtcGxhdGVEYXRhIjp7ImNvbnRlbnRUeXBlIjoiJGl0ZW0yX2MiLCJsaW5lQ291bnQiOiI0Iiwid29yZENvdW50IjoiMTcifSwidGFnIjoiJGl0ZW0yX2MifQ==</bd:templateData>
          </p:ext>
        </p:extLst>
      </p:sp>
      <p:sp>
        <p:nvSpPr>
          <p:cNvPr name="TextBox 14" id="14"/>
          <p:cNvSpPr txBox="true"/>
          <p:nvPr/>
        </p:nvSpPr>
        <p:spPr>
          <a:xfrm rot="0">
            <a:off x="5878107" y="4719921"/>
            <a:ext cx="2931336" cy="1162713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从可见光观测到红外/射电波段研究，揭示心宿二恒星风导致的质量流失（每年损失10^-7太阳质量）及周围反射星云的独特红光特征。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eyJfdGVtcGxhdGVEYXRhIjp7ImNvbnRlbnRUeXBlIjoiJGl0ZW0zX2MiLCJsaW5lQ291bnQiOiI0Iiwid29yZENvdW50IjoiMTcifSwidGFnIjoiJGl0ZW0zX2MifQ==</bd:templateData>
          </p:ext>
        </p:extLst>
      </p:sp>
      <p:sp>
        <p:nvSpPr>
          <p:cNvPr name="TextBox 15" id="15"/>
          <p:cNvSpPr txBox="true"/>
          <p:nvPr/>
        </p:nvSpPr>
        <p:spPr>
          <a:xfrm rot="0">
            <a:off x="938594" y="4719921"/>
            <a:ext cx="2931336" cy="1069563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古代通过"立表测影"结合肉眼观测，记录心宿二在"龙抬头"（春季初现）、"七月流火"（夏季南中天）、"龙潜渊"（冬季隐没）的周年运动规律。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eyJfdGVtcGxhdGVEYXRhIjp7ImNvbnRlbnRUeXBlIjoiJGl0ZW0xX2MiLCJsaW5lQ291bnQiOiI0Iiwid29yZENvdW50IjoiMTcifSwidGFnIjoiJGl0ZW0xX2MifQ==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ingua1i+aKgOacr+S4juW3peWFt+WPkeWxlVxuIyMjIOebruinhuingua1i+S8oOe7n1xu5Y+k5Luj6YCa6L+HXCLnq4vooajmtYvlvbFcIue7k+WQiOiCieecvOingua1i++8jOiusOW9leW/g+Wuv+S6jOWcqFwi6b6Z5oqs5aS0XCLvvIjmmKXlraPliJ3njrDvvInjgIFcIuS4g+aciOa1geeBq1wi77yI5aSP5a2j5Y2X5Lit5aSp77yJ44CBXCLpvpnmvZzmuIpcIu+8iOWGrOWto+makOayoe+8ieeahOWRqOW5tOi/kOWKqOinhOW+i+OAglxuIyMjIOS7quWZqOa1i+mHj+eqgeegtFxuMTfkuJbnuqrlkI7mnJvov5zplZzop4LmtYvnoa7orqTlv4Plrr/kuozlj4zmmJ/nu5PmnoTvvIznjrDku6PlubLmtonku6rmioDmnK/vvIjlpoJWTFTvvInpppbmrKHmnoTlu7rlhbbooajpnaLlm77lg4/vvIzmtYvlvpfnm7TlvoQ4ODPCsTIwM+WAjeWkqumYs+WNiuW+hOeahOeyvuehruaVsOaNruOAglxuIyMjIOWkmuazouauteingua1i+a8lOi/m1xu5LuO5Y+v6KeB5YWJ6KeC5rWL5Yiw57qi5aSWL+WwhOeUteazouauteeglOeptu+8jOaPreekuuW/g+Wuv+S6jOaBkuaYn+mjjuWvvOiHtOeahOi0qOmHj+a1geWkse+8iOavj+W5tOaNn+WksTEwXi035aSq6Ziz6LSo6YeP77yJ5Y+K5ZGo5Zu05Y+N5bCE5pif5LqR55qE54us54m557qi5YWJ54m55b6B44CCXG4jIyMg5Y6G5rOV5rWL566X57K+6L+bXG7llYblkajml7bmnJ/lt7Llu7rnq4vns7vnu5/nmoTmmI/ml6bkuK3mmJ/op4LmtYvms5XvvIzjgIror5fnu4/Ct+ixs+mjjuOAi1wi5LiD5pyI5rWB54GrXCLorrDovb3or4HmmI7lvZPml7blr7nlv4Plrr/kuozlkajlubTop4bov5DliqjnmoTmjozmj6Hnsr7luqblt7Lovr7CsTXml6XmsLTlubPjgIIiLCJ0cGxpZCI6IjQ3IiwidHBsTmFtZSI6Imxpc3Q0XzIwMjUwNjI2MTIiLCJlZGl0ZWQiOiJmYWxzZSJ9</bd:templateData>
    </p:ext>
  </p:extLst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3306" y="1622307"/>
            <a:ext cx="7405389" cy="1138956"/>
          </a:xfrm>
          <a:prstGeom prst="rect">
            <a:avLst/>
          </a:prstGeom>
          <a:ln/>
        </p:spPr>
        <p:txBody>
          <a:bodyPr anchor="t" rtlCol="false" lIns="66008" rIns="66008" tIns="33052" bIns="33052" anchorCtr="false" vert="horz"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true" sz="5700">
                <a:solidFill>
                  <a:schemeClr val="lt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02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eyJfdGVtcGxhdGVEYXRhIjp7ImNvbnRlbnRUeXBlIjoiJG51bWJlciIsImxpbmVDb3VudCI6IjEiLCJ3b3JkQ291bnQiOiI5In0sInRhZyI6Im5vRWRpdCJ9</bd:templateData>
          </p:ext>
        </p:extLst>
      </p:sp>
      <p:sp>
        <p:nvSpPr>
          <p:cNvPr name="TextBox 3" id="3"/>
          <p:cNvSpPr txBox="true"/>
          <p:nvPr/>
        </p:nvSpPr>
        <p:spPr>
          <a:xfrm rot="0">
            <a:off x="2373212" y="2609673"/>
            <a:ext cx="7450455" cy="1805940"/>
          </a:xfrm>
          <a:prstGeom prst="rect">
            <a:avLst/>
          </a:prstGeom>
          <a:ln/>
        </p:spPr>
        <p:txBody>
          <a:bodyPr anchor="t" rtlCol="false" lIns="91440" rIns="91440" tIns="45720" bIns="45720" anchorCtr="false" vert="horz"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75"/>
              </a:spcBef>
            </a:pPr>
            <a:r>
              <a:rPr lang="en-US" b="true" sz="4500">
                <a:solidFill>
                  <a:srgbClr val="603200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农业生产的指导作用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eyJfdGVtcGxhdGVEYXRhIjp7ImNvbnRlbnRUeXBlIjoiJHRpdGxlIiwibGluZUNvdW50IjoiMiIsIndvcmRDb3VudCI6IjExIn0sInRhZyI6IiR0aXRsZSJ9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eyJtZCI6IiMjIOWGnOS4mueUn+S6p+eahOaMh+WvvOS9nOeUqCIsInRwbGlkIjoiNDciLCJ0cGxOYW1lIjoiaDJ0aXRsZV80N0NoaW5lc2UgaW5rIHBhaW50aW5nIiwiZWRpdGVkIjoiZmFsc2UifQ==</bd:templateData>
    </p:ext>
  </p:extLst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name="Connector 2" id="2"/>
          <p:cNvCxnSpPr/>
          <p:nvPr/>
        </p:nvCxnSpPr>
        <p:spPr>
          <a:xfrm>
            <a:off x="1932775" y="2705388"/>
            <a:ext cx="8347303" cy="7202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cxnSp>
      <p:sp>
        <p:nvSpPr>
          <p:cNvPr name="TextBox 3" id="3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大火星与农时划分（春耕秋收）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eyJfdGVtcGxhdGVEYXRhIjp7ImNvbnRlbnRUeXBlIjoiJHRpdGxlIiwibGluZUNvdW50IjoiMSIsIndvcmRDb3VudCI6IjI4In0sInRhZyI6IiR0aXRsZSJ9</bd:templateData>
          </p:ext>
        </p:extLst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0" flipH="false">
            <a:off x="4932833" y="1657350"/>
            <a:ext cx="2178836" cy="2072379"/>
          </a:xfrm>
          <a:prstGeom prst="ellipse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5" id="5"/>
          <p:cNvSpPr/>
          <p:nvPr/>
        </p:nvSpPr>
        <p:spPr>
          <a:xfrm rot="0">
            <a:off x="692545" y="3570855"/>
            <a:ext cx="1674663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春耕标志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eyJfdGVtcGxhdGVEYXRhIjp7ImNvbnRlbnRUeXBlIjoiJGl0ZW0xX3RpdGxlIiwibGluZUNvdW50IjoiMSIsIndvcmRDb3VudCI6IjUifSwidGFnIjoiJGl0ZW0xX3RpdGxlIn0=</bd:templateData>
          </p:ext>
        </p:extLst>
      </p:sp>
      <p:sp>
        <p:nvSpPr>
          <p:cNvPr name="TextBox 6" id="6"/>
          <p:cNvSpPr txBox="true"/>
          <p:nvPr/>
        </p:nvSpPr>
        <p:spPr>
          <a:xfrm rot="0">
            <a:off x="2915846" y="4064534"/>
            <a:ext cx="1898200" cy="1866842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当大火星运行至天空正南方时，被先秦先民视为夏至的重要天象标志，此时作物进入快速生长期。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eyJfdGVtcGxhdGVEYXRhIjp7ImNvbnRlbnRUeXBlIjoiJGl0ZW0yX2MiLCJsaW5lQ291bnQiOiI2Iiwid29yZENvdW50IjoiOSJ9LCJ0YWciOiIkaXRlbTJfYyJ9</bd:templateData>
          </p:ext>
        </p:extLst>
      </p:sp>
      <p:grpSp>
        <p:nvGrpSpPr>
          <p:cNvPr name="Group 7" id="7"/>
          <p:cNvGrpSpPr/>
          <p:nvPr/>
        </p:nvGrpSpPr>
        <p:grpSpPr>
          <a:xfrm rot="0">
            <a:off x="1155269" y="2318932"/>
            <a:ext cx="749215" cy="749215"/>
            <a:chOff x="1155269" y="2318932"/>
            <a:chExt cx="749215" cy="749215"/>
          </a:xfrm>
        </p:grpSpPr>
        <p:sp>
          <p:nvSpPr>
            <p:cNvPr name="AutoShape 8" id="8"/>
            <p:cNvSpPr/>
            <p:nvPr/>
          </p:nvSpPr>
          <p:spPr>
            <a:xfrm rot="0">
              <a:off x="1155269" y="2318932"/>
              <a:ext cx="749215" cy="749215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  <a:ln/>
          </p:spPr>
        </p:sp>
        <p:sp>
          <p:nvSpPr>
            <p:cNvPr name="Freeform 9" id="9"/>
            <p:cNvSpPr/>
            <p:nvPr/>
          </p:nvSpPr>
          <p:spPr>
            <a:xfrm rot="0">
              <a:off x="1363126" y="2526789"/>
              <a:ext cx="337767" cy="337767"/>
            </a:xfrm>
            <a:custGeom>
              <a:avLst/>
              <a:gdLst/>
              <a:ahLst/>
              <a:cxnLst/>
              <a:rect r="r" b="b" t="t" l="l"/>
              <a:pathLst>
                <a:path h="304800" w="304800">
                  <a:moveTo>
                    <a:pt x="0" y="209550"/>
                  </a:moveTo>
                  <a:lnTo>
                    <a:pt x="152410" y="247650"/>
                  </a:lnTo>
                  <a:lnTo>
                    <a:pt x="304800" y="209550"/>
                  </a:lnTo>
                  <a:lnTo>
                    <a:pt x="304800" y="247650"/>
                  </a:lnTo>
                  <a:lnTo>
                    <a:pt x="152410" y="285750"/>
                  </a:lnTo>
                  <a:lnTo>
                    <a:pt x="0" y="247650"/>
                  </a:lnTo>
                  <a:close/>
                </a:path>
                <a:path h="304800" w="304800">
                  <a:moveTo>
                    <a:pt x="0" y="133350"/>
                  </a:moveTo>
                  <a:lnTo>
                    <a:pt x="152410" y="171450"/>
                  </a:lnTo>
                  <a:lnTo>
                    <a:pt x="304800" y="133350"/>
                  </a:lnTo>
                  <a:lnTo>
                    <a:pt x="304800" y="171450"/>
                  </a:lnTo>
                  <a:lnTo>
                    <a:pt x="152410" y="209550"/>
                  </a:lnTo>
                  <a:lnTo>
                    <a:pt x="0" y="171450"/>
                  </a:lnTo>
                  <a:close/>
                </a:path>
                <a:path h="304800" w="304800">
                  <a:moveTo>
                    <a:pt x="0" y="57150"/>
                  </a:moveTo>
                  <a:lnTo>
                    <a:pt x="152410" y="19050"/>
                  </a:lnTo>
                  <a:lnTo>
                    <a:pt x="304800" y="57150"/>
                  </a:lnTo>
                  <a:lnTo>
                    <a:pt x="304800" y="95250"/>
                  </a:lnTo>
                  <a:lnTo>
                    <a:pt x="152410" y="133350"/>
                  </a:lnTo>
                  <a:lnTo>
                    <a:pt x="0" y="9525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/>
          </p:spPr>
        </p:sp>
      </p:grpSp>
      <p:sp>
        <p:nvSpPr>
          <p:cNvPr name="AutoShape 10" id="10"/>
          <p:cNvSpPr/>
          <p:nvPr/>
        </p:nvSpPr>
        <p:spPr>
          <a:xfrm rot="0">
            <a:off x="3027614" y="3570855"/>
            <a:ext cx="1674663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夏至定位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eyJfdGVtcGxhdGVEYXRhIjp7ImNvbnRlbnRUeXBlIjoiJGl0ZW0yX3RpdGxlIiwibGluZUNvdW50IjoiMSIsIndvcmRDb3VudCI6IjUifSwidGFnIjoiJGl0ZW0yX3RpdGxlIn0=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7419285" y="3570855"/>
            <a:ext cx="1674663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秋收预警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eyJfdGVtcGxhdGVEYXRhIjp7ImNvbnRlbnRUeXBlIjoiJGl0ZW0zX3RpdGxlIiwibGluZUNvdW50IjoiMSIsIndvcmRDb3VudCI6IjUifSwidGFnIjoiJGl0ZW0zX3RpdGxlIn0=</bd:templateData>
          </p:ext>
        </p:extLst>
      </p:sp>
      <p:sp>
        <p:nvSpPr>
          <p:cNvPr name="AutoShape 12" id="12"/>
          <p:cNvSpPr/>
          <p:nvPr/>
        </p:nvSpPr>
        <p:spPr>
          <a:xfrm rot="0">
            <a:off x="9817354" y="3570855"/>
            <a:ext cx="1674663" cy="454737"/>
          </a:xfrm>
          <a:prstGeom prst="rect">
            <a:avLst/>
          </a:prstGeom>
          <a:noFill/>
          <a:ln/>
        </p:spPr>
        <p:txBody>
          <a:bodyPr anchor="b" rtlCol="false" tIns="45720" lIns="91440" bIns="45720" rIns="91440" anchorCtr="true" vert="horz" wrap="square">
            <a:normAutofit/>
          </a:bodyPr>
          <a:lstStyle/>
          <a:p>
            <a:pPr algn="ctr">
              <a:defRPr/>
            </a:pPr>
            <a:r>
              <a:rPr lang="en-US" b="true" sz="180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冬季休耕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eyJfdGVtcGxhdGVEYXRhIjp7ImNvbnRlbnRUeXBlIjoiJGl0ZW00X3RpdGxlIiwibGluZUNvdW50IjoiMSIsIndvcmRDb3VudCI6IjUifSwidGFnIjoiJGl0ZW00X3RpdGxlIn0=</bd:templateData>
          </p:ext>
        </p:extLst>
      </p:sp>
      <p:grpSp>
        <p:nvGrpSpPr>
          <p:cNvPr name="Group 13" id="13"/>
          <p:cNvGrpSpPr/>
          <p:nvPr/>
        </p:nvGrpSpPr>
        <p:grpSpPr>
          <a:xfrm rot="0">
            <a:off x="3471288" y="2318932"/>
            <a:ext cx="749215" cy="749215"/>
            <a:chOff x="3471288" y="2318932"/>
            <a:chExt cx="749215" cy="749215"/>
          </a:xfrm>
        </p:grpSpPr>
        <p:sp>
          <p:nvSpPr>
            <p:cNvPr name="AutoShape 14" id="14"/>
            <p:cNvSpPr/>
            <p:nvPr/>
          </p:nvSpPr>
          <p:spPr>
            <a:xfrm rot="0">
              <a:off x="3471288" y="2318932"/>
              <a:ext cx="749215" cy="749215"/>
            </a:xfrm>
            <a:prstGeom prst="ellipse">
              <a:avLst/>
            </a:prstGeom>
            <a:solidFill>
              <a:schemeClr val="accent2">
                <a:alpha val="100000"/>
                <a:lumMod val="50000"/>
              </a:schemeClr>
            </a:solidFill>
            <a:ln/>
          </p:spPr>
        </p:sp>
        <p:sp>
          <p:nvSpPr>
            <p:cNvPr name="Freeform 15" id="15"/>
            <p:cNvSpPr/>
            <p:nvPr/>
          </p:nvSpPr>
          <p:spPr>
            <a:xfrm rot="0">
              <a:off x="3679145" y="2526789"/>
              <a:ext cx="337767" cy="337767"/>
            </a:xfrm>
            <a:custGeom>
              <a:avLst/>
              <a:gdLst/>
              <a:ahLst/>
              <a:cxnLst/>
              <a:rect r="r" b="b" t="t" l="l"/>
              <a:pathLst>
                <a:path h="304800" w="304800">
                  <a:moveTo>
                    <a:pt x="0" y="209550"/>
                  </a:moveTo>
                  <a:lnTo>
                    <a:pt x="152410" y="247650"/>
                  </a:lnTo>
                  <a:lnTo>
                    <a:pt x="304800" y="209550"/>
                  </a:lnTo>
                  <a:lnTo>
                    <a:pt x="304800" y="247650"/>
                  </a:lnTo>
                  <a:lnTo>
                    <a:pt x="152410" y="285750"/>
                  </a:lnTo>
                  <a:lnTo>
                    <a:pt x="0" y="247650"/>
                  </a:lnTo>
                  <a:close/>
                </a:path>
                <a:path h="304800" w="304800">
                  <a:moveTo>
                    <a:pt x="0" y="133350"/>
                  </a:moveTo>
                  <a:lnTo>
                    <a:pt x="152410" y="171450"/>
                  </a:lnTo>
                  <a:lnTo>
                    <a:pt x="304800" y="133350"/>
                  </a:lnTo>
                  <a:lnTo>
                    <a:pt x="304800" y="171450"/>
                  </a:lnTo>
                  <a:lnTo>
                    <a:pt x="152410" y="209550"/>
                  </a:lnTo>
                  <a:lnTo>
                    <a:pt x="0" y="171450"/>
                  </a:lnTo>
                  <a:close/>
                </a:path>
                <a:path h="304800" w="304800">
                  <a:moveTo>
                    <a:pt x="0" y="57150"/>
                  </a:moveTo>
                  <a:lnTo>
                    <a:pt x="152410" y="19050"/>
                  </a:lnTo>
                  <a:lnTo>
                    <a:pt x="304800" y="57150"/>
                  </a:lnTo>
                  <a:lnTo>
                    <a:pt x="304800" y="95250"/>
                  </a:lnTo>
                  <a:lnTo>
                    <a:pt x="152410" y="133350"/>
                  </a:lnTo>
                  <a:lnTo>
                    <a:pt x="0" y="9525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/>
          </p:spPr>
        </p:sp>
      </p:grpSp>
      <p:grpSp>
        <p:nvGrpSpPr>
          <p:cNvPr name="Group 16" id="16"/>
          <p:cNvGrpSpPr/>
          <p:nvPr/>
        </p:nvGrpSpPr>
        <p:grpSpPr>
          <a:xfrm rot="0">
            <a:off x="7882008" y="2318932"/>
            <a:ext cx="749215" cy="749215"/>
            <a:chOff x="7882008" y="2318932"/>
            <a:chExt cx="749215" cy="749215"/>
          </a:xfrm>
        </p:grpSpPr>
        <p:sp>
          <p:nvSpPr>
            <p:cNvPr name="AutoShape 17" id="17"/>
            <p:cNvSpPr/>
            <p:nvPr/>
          </p:nvSpPr>
          <p:spPr>
            <a:xfrm rot="0">
              <a:off x="7882008" y="2318932"/>
              <a:ext cx="749215" cy="749215"/>
            </a:xfrm>
            <a:prstGeom prst="ellipse">
              <a:avLst/>
            </a:prstGeom>
            <a:solidFill>
              <a:schemeClr val="accent3">
                <a:alpha val="100000"/>
                <a:lumMod val="75000"/>
              </a:schemeClr>
            </a:solidFill>
            <a:ln/>
          </p:spPr>
        </p:sp>
        <p:sp>
          <p:nvSpPr>
            <p:cNvPr name="Freeform 18" id="18"/>
            <p:cNvSpPr/>
            <p:nvPr/>
          </p:nvSpPr>
          <p:spPr>
            <a:xfrm rot="0">
              <a:off x="8089866" y="2526789"/>
              <a:ext cx="337767" cy="337767"/>
            </a:xfrm>
            <a:custGeom>
              <a:avLst/>
              <a:gdLst/>
              <a:ahLst/>
              <a:cxnLst/>
              <a:rect r="r" b="b" t="t" l="l"/>
              <a:pathLst>
                <a:path h="304800" w="304800">
                  <a:moveTo>
                    <a:pt x="0" y="209550"/>
                  </a:moveTo>
                  <a:lnTo>
                    <a:pt x="152410" y="247650"/>
                  </a:lnTo>
                  <a:lnTo>
                    <a:pt x="304800" y="209550"/>
                  </a:lnTo>
                  <a:lnTo>
                    <a:pt x="304800" y="247650"/>
                  </a:lnTo>
                  <a:lnTo>
                    <a:pt x="152410" y="285750"/>
                  </a:lnTo>
                  <a:lnTo>
                    <a:pt x="0" y="247650"/>
                  </a:lnTo>
                  <a:close/>
                </a:path>
                <a:path h="304800" w="304800">
                  <a:moveTo>
                    <a:pt x="0" y="133350"/>
                  </a:moveTo>
                  <a:lnTo>
                    <a:pt x="152410" y="171450"/>
                  </a:lnTo>
                  <a:lnTo>
                    <a:pt x="304800" y="133350"/>
                  </a:lnTo>
                  <a:lnTo>
                    <a:pt x="304800" y="171450"/>
                  </a:lnTo>
                  <a:lnTo>
                    <a:pt x="152410" y="209550"/>
                  </a:lnTo>
                  <a:lnTo>
                    <a:pt x="0" y="171450"/>
                  </a:lnTo>
                  <a:close/>
                </a:path>
                <a:path h="304800" w="304800">
                  <a:moveTo>
                    <a:pt x="0" y="57150"/>
                  </a:moveTo>
                  <a:lnTo>
                    <a:pt x="152410" y="19050"/>
                  </a:lnTo>
                  <a:lnTo>
                    <a:pt x="304800" y="57150"/>
                  </a:lnTo>
                  <a:lnTo>
                    <a:pt x="304800" y="95250"/>
                  </a:lnTo>
                  <a:lnTo>
                    <a:pt x="152410" y="133350"/>
                  </a:lnTo>
                  <a:lnTo>
                    <a:pt x="0" y="9525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/>
          </p:spPr>
        </p:sp>
      </p:grpSp>
      <p:grpSp>
        <p:nvGrpSpPr>
          <p:cNvPr name="Group 19" id="19"/>
          <p:cNvGrpSpPr/>
          <p:nvPr/>
        </p:nvGrpSpPr>
        <p:grpSpPr>
          <a:xfrm rot="0">
            <a:off x="10280078" y="2318932"/>
            <a:ext cx="749215" cy="749215"/>
            <a:chOff x="10280078" y="2318932"/>
            <a:chExt cx="749215" cy="749215"/>
          </a:xfrm>
        </p:grpSpPr>
        <p:sp>
          <p:nvSpPr>
            <p:cNvPr name="AutoShape 20" id="20"/>
            <p:cNvSpPr/>
            <p:nvPr/>
          </p:nvSpPr>
          <p:spPr>
            <a:xfrm rot="0">
              <a:off x="10280078" y="2318932"/>
              <a:ext cx="749215" cy="749215"/>
            </a:xfrm>
            <a:prstGeom prst="ellipse">
              <a:avLst/>
            </a:prstGeom>
            <a:solidFill>
              <a:schemeClr val="accent4">
                <a:alpha val="100000"/>
              </a:schemeClr>
            </a:solidFill>
            <a:ln/>
          </p:spPr>
        </p:sp>
        <p:sp>
          <p:nvSpPr>
            <p:cNvPr name="Freeform 21" id="21"/>
            <p:cNvSpPr/>
            <p:nvPr/>
          </p:nvSpPr>
          <p:spPr>
            <a:xfrm rot="0">
              <a:off x="10487935" y="2526789"/>
              <a:ext cx="337767" cy="337767"/>
            </a:xfrm>
            <a:custGeom>
              <a:avLst/>
              <a:gdLst/>
              <a:ahLst/>
              <a:cxnLst/>
              <a:rect r="r" b="b" t="t" l="l"/>
              <a:pathLst>
                <a:path h="304800" w="304800">
                  <a:moveTo>
                    <a:pt x="0" y="209550"/>
                  </a:moveTo>
                  <a:lnTo>
                    <a:pt x="152410" y="247650"/>
                  </a:lnTo>
                  <a:lnTo>
                    <a:pt x="304800" y="209550"/>
                  </a:lnTo>
                  <a:lnTo>
                    <a:pt x="304800" y="247650"/>
                  </a:lnTo>
                  <a:lnTo>
                    <a:pt x="152410" y="285750"/>
                  </a:lnTo>
                  <a:lnTo>
                    <a:pt x="0" y="247650"/>
                  </a:lnTo>
                  <a:close/>
                </a:path>
                <a:path h="304800" w="304800">
                  <a:moveTo>
                    <a:pt x="0" y="133350"/>
                  </a:moveTo>
                  <a:lnTo>
                    <a:pt x="152410" y="171450"/>
                  </a:lnTo>
                  <a:lnTo>
                    <a:pt x="304800" y="133350"/>
                  </a:lnTo>
                  <a:lnTo>
                    <a:pt x="304800" y="171450"/>
                  </a:lnTo>
                  <a:lnTo>
                    <a:pt x="152410" y="209550"/>
                  </a:lnTo>
                  <a:lnTo>
                    <a:pt x="0" y="171450"/>
                  </a:lnTo>
                  <a:close/>
                </a:path>
                <a:path h="304800" w="304800">
                  <a:moveTo>
                    <a:pt x="0" y="57150"/>
                  </a:moveTo>
                  <a:lnTo>
                    <a:pt x="152410" y="19050"/>
                  </a:lnTo>
                  <a:lnTo>
                    <a:pt x="304800" y="57150"/>
                  </a:lnTo>
                  <a:lnTo>
                    <a:pt x="304800" y="95250"/>
                  </a:lnTo>
                  <a:lnTo>
                    <a:pt x="152410" y="133350"/>
                  </a:lnTo>
                  <a:lnTo>
                    <a:pt x="0" y="9525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/>
          </p:spPr>
        </p:sp>
      </p:grpSp>
      <p:sp>
        <p:nvSpPr>
          <p:cNvPr name="TextBox 22" id="22"/>
          <p:cNvSpPr txBox="true"/>
          <p:nvPr/>
        </p:nvSpPr>
        <p:spPr>
          <a:xfrm rot="0">
            <a:off x="580777" y="4064534"/>
            <a:ext cx="1898200" cy="1866842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心宿二（大火星）黄昏时出现在东方天际，标志着春耕时节的开始，古代农民据此启动翻土播种等农事活动。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eyJfdGVtcGxhdGVEYXRhIjp7ImNvbnRlbnRUeXBlIjoiJGl0ZW0xX2MiLCJsaW5lQ291bnQiOiI2Iiwid29yZENvdW50IjoiOSJ9LCJ0YWciOiIkaXRlbTFfYyJ9</bd:templateData>
          </p:ext>
        </p:extLst>
      </p:sp>
      <p:sp>
        <p:nvSpPr>
          <p:cNvPr name="TextBox 23" id="23"/>
          <p:cNvSpPr txBox="true"/>
          <p:nvPr/>
        </p:nvSpPr>
        <p:spPr>
          <a:xfrm rot="0">
            <a:off x="7307516" y="4064534"/>
            <a:ext cx="1898200" cy="1866842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农历七月出现"七月流火"现象（大火星西沉），预示天气转凉需准备秋收，《诗经》明确记载了这一农事规律。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eyJfdGVtcGxhdGVEYXRhIjp7ImNvbnRlbnRUeXBlIjoiJGl0ZW0zX2MiLCJsaW5lQ291bnQiOiI2Iiwid29yZENvdW50IjoiOSJ9LCJ0YWciOiIkaXRlbTNfYyJ9</bd:templateData>
          </p:ext>
        </p:extLst>
      </p:sp>
      <p:sp>
        <p:nvSpPr>
          <p:cNvPr name="TextBox 24" id="24"/>
          <p:cNvSpPr txBox="true"/>
          <p:nvPr/>
        </p:nvSpPr>
        <p:spPr>
          <a:xfrm rot="0">
            <a:off x="9705586" y="4064534"/>
            <a:ext cx="1898200" cy="1866842"/>
          </a:xfrm>
          <a:prstGeom prst="rect">
            <a:avLst/>
          </a:prstGeom>
          <a:ln/>
        </p:spPr>
        <p:txBody>
          <a:bodyPr anchor="t" rtlCol="false" lIns="123825" rIns="57150" tIns="57150" bIns="57150" anchorCtr="false" vert="horz" wrap="square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大火星完全隐没于地平线下时，表明严寒将至，农业生产转入休耕期，与自然节律完美契合。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eyJfdGVtcGxhdGVEYXRhIjp7ImNvbnRlbnRUeXBlIjoiJGl0ZW00X2MiLCJsaW5lQ291bnQiOiI2Iiwid29yZENvdW50IjoiOSJ9LCJ0YWciOiIkaXRlbTRfYyJ9</bd:templateData>
          </p:ext>
        </p:extLst>
      </p:sp>
      <p:sp>
        <p:nvSpPr>
          <p:cNvPr name="AutoShape 25" id="25"/>
          <p:cNvSpPr/>
          <p:nvPr/>
        </p:nvSpPr>
        <p:spPr>
          <a:xfrm rot="0">
            <a:off x="1921495" y="2686338"/>
            <a:ext cx="8425779" cy="19050"/>
          </a:xfrm>
          <a:prstGeom prst="rect">
            <a:avLst/>
          </a:prstGeom>
          <a:noFill/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Wkp+eBq+aYn+S4juWGnOaXtuWIkuWIhu+8iOaYpeiAleeni+aUtu+8iVxuIyMjIOaYpeiAleagh+W/l1xu5b+D5a6/5LqM77yI5aSn54Gr5pif77yJ6buE5piP5pe25Ye6546w5Zyo5Lic5pa55aSp6ZmF77yM5qCH5b+X552A5pil6ICV5pe26IqC55qE5byA5aeL77yM5Y+k5Luj5Yac5rCR5o2u5q2k5ZCv5Yqo57+75Zyf5pKt56eN562J5Yac5LqL5rS75Yqo44CCXG4jIyMg5aSP6Iez5a6a5L2NXG7lvZPlpKfngavmmJ/ov5DooYzoh7PlpKnnqbrmraPljZfmlrnml7bvvIzooqvlhYjnp6blhYjmsJHop4bkuLrlpI/oh7PnmoTph43opoHlpKnosaHmoIflv5fvvIzmraTml7bkvZznianov5vlhaXlv6vpgJ/nlJ/plb/mnJ/jgIJcbiMjIyDnp4vmlLbpooToraZcbuWGnOWOhuS4g+aciOWHuueOsFwi5LiD5pyI5rWB54GrXCLnjrDosaHvvIjlpKfngavmmJ/opb/msonvvInvvIzpooTnpLrlpKnmsJTovazlh4npnIDlh4blpIfnp4vmlLbvvIzjgIror5fnu4/jgIvmmI7noa7orrDovb3kuobov5nkuIDlhpzkuovop4TlvovjgIJcbiMjIyDlhqzlraPkvJHogJVcbuWkp+eBq+aYn+WujOWFqOmakOayoeS6juWcsOW5s+e6v+S4i+aXtu+8jOihqOaYjuS4peWvkuWwhuiHs++8jOWGnOS4mueUn+S6p+i9rOWFpeS8keiAleacn++8jOS4juiHqueEtuiKguW+i+WujOe+juWlkeWQiOOAgiIsInRwbGlkIjoiNDciLCJ0cGxOYW1lIjoibGlzdDRfMjAyNTA2MjYwNyIsImVkaXRlZCI6ImZhbHNlIn0=</bd:templateData>
    </p:ext>
  </p:extLst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 dpi="0" rotWithShape="true">
          <a:blip r:embed="rId2">
            <a:alphaModFix amt="100000"/>
          </a:blip>
          <a:srcRect/>
          <a:stretch>
            <a:fillRect b="0" t="0" l="0" r="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6023" y="265328"/>
            <a:ext cx="11239500" cy="914400"/>
          </a:xfrm>
          <a:prstGeom prst="rect">
            <a:avLst/>
          </a:prstGeom>
          <a:ln/>
        </p:spPr>
        <p:txBody>
          <a:bodyPr anchor="ctr" rtlCol="false" lIns="123825" rIns="57150" tIns="123825" bIns="123825" anchorCtr="false" vert="horz"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en-US" b="true" sz="3000">
                <a:solidFill>
                  <a:schemeClr val="dk2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火历对播种与收割的指示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eyJfdGVtcGxhdGVEYXRhIjp7ImNvbnRlbnRUeXBlIjoiJHRpdGxlIiwibGluZUNvdW50IjoiMSIsIndvcmRDb3VudCI6IjI3In0sInRhZyI6IiR0aXRsZSJ9</bd:templateData>
          </p:ext>
        </p:extLst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0">
            <a:off x="8488800" y="1777403"/>
            <a:ext cx="3049996" cy="4216695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eyJfdGVtcGxhdGVEYXRhIjp7ImNvbnRlbnRUeXBlIjoiJGltZzEifSwidGFnIjoiJGltZzEifQ==</bd:templateData>
          </p:ext>
        </p:extLst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100000"/>
          </a:blip>
          <a:srcRect l="29985" r="29985"/>
          <a:stretch>
            <a:fillRect/>
          </a:stretch>
        </p:blipFill>
        <p:spPr>
          <a:xfrm rot="0">
            <a:off x="5335151" y="1777403"/>
            <a:ext cx="3005958" cy="4216695"/>
          </a:xfrm>
          <a:prstGeom prst="roundRect">
            <a:avLst/>
          </a:prstGeom>
        </p:spPr>
        <p:extLst>
          <p:ext uri="http://schemas.baidu.com/office/drawing/2023/templateData">
            <bd:templateData xmlns:bd="http://schemas.baidu.com/office/drawing/2023/templateData">eyJfdGVtcGxhdGVEYXRhIjp7ImNvbnRlbnRUeXBlIjoiJGltZzAifSwidGFnIjoiJGltZzAifQ==</bd:templateData>
          </p:ext>
        </p:extLst>
      </p:pic>
      <p:sp>
        <p:nvSpPr>
          <p:cNvPr name="AutoShape 5" id="5"/>
          <p:cNvSpPr/>
          <p:nvPr/>
        </p:nvSpPr>
        <p:spPr>
          <a:xfrm rot="0">
            <a:off x="5335151" y="1339414"/>
            <a:ext cx="6203645" cy="292757"/>
          </a:xfrm>
          <a:prstGeom prst="roundRect">
            <a:avLst>
              <a:gd fmla="val 45454" name="adj"/>
            </a:avLst>
          </a:prstGeom>
          <a:solidFill>
            <a:schemeClr val="accent1">
              <a:alpha val="100000"/>
            </a:schemeClr>
          </a:solidFill>
          <a:ln/>
        </p:spPr>
        <p:extLst>
          <p:ext uri="http://schemas.baidu.com/office/drawing/2023/templateData">
            <bd:templateData xmlns:bd="http://schemas.baidu.com/office/drawing/2023/templateData">eyJ0YWciOiJub0VkaXQifQ==</bd:templateData>
          </p:ext>
        </p:extLst>
      </p:sp>
      <p:sp>
        <p:nvSpPr>
          <p:cNvPr name="AutoShape 6" id="6"/>
          <p:cNvSpPr/>
          <p:nvPr/>
        </p:nvSpPr>
        <p:spPr>
          <a:xfrm rot="0">
            <a:off x="720401" y="1296052"/>
            <a:ext cx="3431205" cy="481351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星象定月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eyJfdGVtcGxhdGVEYXRhIjp7ImNvbnRlbnRUeXBlIjoiJGl0ZW0xX3RpdGxlIiwibGluZUNvdW50IjoiMSIsIndvcmRDb3VudCI6IjkifSwidGFnIjoiJGl0ZW0xX3RpdGxlIn0=</bd:templateData>
          </p:ext>
        </p:extLst>
      </p:sp>
      <p:sp>
        <p:nvSpPr>
          <p:cNvPr name="TextBox 7" id="7"/>
          <p:cNvSpPr txBox="true"/>
          <p:nvPr/>
        </p:nvSpPr>
        <p:spPr>
          <a:xfrm rot="0">
            <a:off x="609373" y="1732534"/>
            <a:ext cx="4282862" cy="983867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通过观测大火星每月移动一宿的位置变化，形成"星宿定月"的历法体系，实现天文观测与农事周期的精准对应。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eyJfdGVtcGxhdGVEYXRhIjp7ImNvbnRlbnRUeXBlIjoiJGl0ZW0xX2MiLCJsaW5lQ291bnQiOiIzIiwid29yZENvdW50IjoiMjIifSwidGFnIjoiJGl0ZW0xX2MifQ==</bd:templateData>
          </p:ext>
        </p:extLst>
      </p:sp>
      <p:sp>
        <p:nvSpPr>
          <p:cNvPr name="TextBox 8" id="8"/>
          <p:cNvSpPr txBox="true"/>
          <p:nvPr/>
        </p:nvSpPr>
        <p:spPr>
          <a:xfrm rot="0">
            <a:off x="609373" y="3369312"/>
            <a:ext cx="4282862" cy="1010481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将大火星位置与二十四节气结合，如芒种节气（太阳黄经75°）对应夏收夏种关键期，形成"太阳定年、星宿定月"的双轨制。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eyJfdGVtcGxhdGVEYXRhIjp7ImNvbnRlbnRUeXBlIjoiJGl0ZW0yX2MiLCJsaW5lQ291bnQiOiIzIiwid29yZENvdW50IjoiMjIifSwidGFnIjoiJGl0ZW0yX2MifQ==</bd:templateData>
          </p:ext>
        </p:extLst>
      </p:sp>
      <p:sp>
        <p:nvSpPr>
          <p:cNvPr name="TextBox 9" id="9"/>
          <p:cNvSpPr txBox="true"/>
          <p:nvPr/>
        </p:nvSpPr>
        <p:spPr>
          <a:xfrm rot="0">
            <a:off x="609373" y="5010231"/>
            <a:ext cx="4282862" cy="1156860"/>
          </a:xfrm>
          <a:prstGeom prst="rect">
            <a:avLst/>
          </a:prstGeom>
          <a:ln/>
        </p:spPr>
        <p:txBody>
          <a:bodyPr anchor="t" rtlCol="false" lIns="95250" rIns="57150" tIns="57150" bIns="57150" anchorCtr="false" vert="horz" wrap="square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发展出"星象-物候-政令"体系，《月令七十二候集解》记载螳螂生、伯劳鸣等生物现象与大火星位置的关联性农时判断。</a:t>
            </a:r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eyJfdGVtcGxhdGVEYXRhIjp7ImNvbnRlbnRUeXBlIjoiJGl0ZW0zX2MiLCJsaW5lQ291bnQiOiIzIiwid29yZENvdW50IjoiMjIifSwidGFnIjoiJGl0ZW0zX2MifQ==</bd:templateData>
          </p:ext>
        </p:extLst>
      </p:sp>
      <p:sp>
        <p:nvSpPr>
          <p:cNvPr name="AutoShape 10" id="10"/>
          <p:cNvSpPr/>
          <p:nvPr/>
        </p:nvSpPr>
        <p:spPr>
          <a:xfrm rot="0">
            <a:off x="701351" y="2916535"/>
            <a:ext cx="3431205" cy="481351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节气协同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eyJfdGVtcGxhdGVEYXRhIjp7ImNvbnRlbnRUeXBlIjoiJGl0ZW0yX3RpdGxlIiwibGluZUNvdW50IjoiMSIsIndvcmRDb3VudCI6IjkifSwidGFnIjoiJGl0ZW0yX3RpdGxlIn0=</bd:templateData>
          </p:ext>
        </p:extLst>
      </p:sp>
      <p:sp>
        <p:nvSpPr>
          <p:cNvPr name="AutoShape 11" id="11"/>
          <p:cNvSpPr/>
          <p:nvPr/>
        </p:nvSpPr>
        <p:spPr>
          <a:xfrm rot="0">
            <a:off x="720401" y="4528880"/>
            <a:ext cx="3431205" cy="481351"/>
          </a:xfrm>
          <a:prstGeom prst="rect">
            <a:avLst/>
          </a:prstGeom>
          <a:noFill/>
          <a:ln/>
        </p:spPr>
        <p:txBody>
          <a:bodyPr anchor="ctr" rtlCol="false" tIns="0" lIns="0" bIns="0" rIns="0" anchorCtr="false" vert="horz" wrap="square">
            <a:no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b="true" sz="2325">
                <a:solidFill>
                  <a:schemeClr val="dk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物候响应</a:t>
            </a:r>
            <a:endParaRPr lang="en-US" sz="1100"/>
          </a:p>
        </p:txBody>
        <p:extLst>
          <p:ext uri="http://schemas.baidu.com/office/drawing/2023/templateData">
            <bd:templateData xmlns:bd="http://schemas.baidu.com/office/drawing/2023/templateData">eyJfdGVtcGxhdGVEYXRhIjp7ImNvbnRlbnRUeXBlIjoiJGl0ZW0zX3RpdGxlIiwibGluZUNvdW50IjoiMSIsIndvcmRDb3VudCI6IjkifSwidGFnIjoiJGl0ZW0zX3RpdGxlIn0=</bd:templateData>
          </p:ext>
        </p:extLst>
      </p:sp>
    </p:spTree>
  </p:cSld>
  <p:clrMapOvr>
    <a:masterClrMapping/>
  </p:clrMapOvr>
  <p:extLst>
    <p:ext uri="http://schemas.baidu.com/office/drawing/2023/templateData">
      <bd:templateData xmlns:bd="http://schemas.baidu.com/office/drawing/2023/templateData">eyJtZCI6IiMjIOeBq+WOhuWvueaSreenjeS4juaUtuWJsueahOaMh+ekulxuIyMjIOaYn+ixoeWumuaciFxu6YCa6L+H6KeC5rWL5aSn54Gr5pif5q+P5pyI56e75Yqo5LiA5a6/55qE5L2N572u5Y+Y5YyW77yM5b2i5oiQXCLmmJ/lrr/lrprmnIhcIueahOWOhuazleS9k+ezu++8jOWunueOsOWkqeaWh+ingua1i+S4juWGnOS6i+WRqOacn+eahOeyvuWHhuWvueW6lOOAglxuIyMjIOiKguawlOWNj+WQjFxu5bCG5aSn54Gr5pif5L2N572u5LiO5LqM5Y2B5Zub6IqC5rCU57uT5ZCI77yM5aaC6IqS56eN6IqC5rCU77yI5aSq6Ziz6buE57uPNzXCsO+8ieWvueW6lOWkj+aUtuWkj+enjeWFs+mUruacn++8jOW9ouaIkFwi5aSq6Ziz5a6a5bm044CB5pif5a6/5a6a5pyIXCLnmoTlj4zovajliLbjgIJcbiMjIyDnianlgJnlk43lupRcbuWPkeWxleWHulwi5pif6LGhLeeJqeWAmS3mlL/ku6RcIuS9k+ezu++8jOOAiuaciOS7pOS4g+WNgeS6jOWAmembhuino+OAi+iusOi9veies+iegueUn+OAgeS8r+WKs+m4o+etieeUn+eJqeeOsOixoeS4juWkp+eBq+aYn+S9jee9rueahOWFs+iBlOaAp+WGnOaXtuWIpOaWreOAgiIsInRwbGlkIjoiNDciLCJ0cGxOYW1lIjoibGlzdDNfMjAyNTA3MDMxNiIsImVkaXRlZCI6ImZhbHNlIn0=</bd:templateData>
    </p:ext>
  </p:extLs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252525"/>
      </a:dk1>
      <a:lt1>
        <a:srgbClr val="FAFAF7"/>
      </a:lt1>
      <a:dk2>
        <a:srgbClr val="9A6930"/>
      </a:dk2>
      <a:lt2>
        <a:srgbClr val="E8E8E8"/>
      </a:lt2>
      <a:accent1>
        <a:srgbClr val="9A6930"/>
      </a:accent1>
      <a:accent2>
        <a:srgbClr val="9A6930"/>
      </a:accent2>
      <a:accent3>
        <a:srgbClr val="D3A67C"/>
      </a:accent3>
      <a:accent4>
        <a:srgbClr val="DC9C51"/>
      </a:accent4>
      <a:accent5>
        <a:srgbClr val="D17A6E"/>
      </a:accent5>
      <a:accent6>
        <a:srgbClr val="8C8576"/>
      </a:accent6>
      <a:hlink>
        <a:srgbClr val="7DBF73"/>
      </a:hlink>
      <a:folHlink>
        <a:srgbClr val="7DBF73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宽屏</PresentationFormat>
  <Paragraphs>0</Paragraphs>
  <Slides>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0</vt:i4>
      </vt:variant>
    </vt:vector>
  </HeadingPairs>
  <TitlesOfParts>
    <vt:vector size="4" baseType="lpstr">
      <vt:lpstr>等线</vt:lpstr>
      <vt:lpstr>等线 Light</vt:lpstr>
      <vt:lpstr>Arial</vt:lpstr>
      <vt:lpstr>Office 主题​​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2025-10-20T11:38:53Z</dcterms:created>
  <dc:creator>zhangqishou</dc:creator>
  <cp:lastModifiedBy>zhangqishou</cp:lastModifiedBy>
  <dcterms:modified xsi:type="dcterms:W3CDTF">2025-10-20T12:04:35Z</dcterms:modified>
  <cp:revision>2</cp:revision>
  <dc:title>PowerPoint 演示文稿</dc:title>
</cp:coreProperties>
</file>